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9" r:id="rId2"/>
    <p:sldId id="262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34" r:id="rId17"/>
    <p:sldId id="335" r:id="rId18"/>
    <p:sldId id="337" r:id="rId19"/>
    <p:sldId id="315" r:id="rId20"/>
    <p:sldId id="340" r:id="rId21"/>
    <p:sldId id="316" r:id="rId22"/>
    <p:sldId id="317" r:id="rId23"/>
    <p:sldId id="318" r:id="rId24"/>
    <p:sldId id="319" r:id="rId25"/>
    <p:sldId id="338" r:id="rId26"/>
    <p:sldId id="339" r:id="rId27"/>
    <p:sldId id="320" r:id="rId28"/>
    <p:sldId id="321" r:id="rId29"/>
    <p:sldId id="365" r:id="rId30"/>
    <p:sldId id="322" r:id="rId31"/>
    <p:sldId id="323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266" r:id="rId66"/>
    <p:sldId id="341" r:id="rId67"/>
    <p:sldId id="342" r:id="rId68"/>
    <p:sldId id="343" r:id="rId69"/>
    <p:sldId id="344" r:id="rId70"/>
    <p:sldId id="345" r:id="rId71"/>
    <p:sldId id="347" r:id="rId72"/>
    <p:sldId id="348" r:id="rId73"/>
    <p:sldId id="349" r:id="rId74"/>
    <p:sldId id="350" r:id="rId75"/>
    <p:sldId id="351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B90"/>
    <a:srgbClr val="0000FF"/>
    <a:srgbClr val="50577A"/>
    <a:srgbClr val="2B5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87409" autoAdjust="0"/>
  </p:normalViewPr>
  <p:slideViewPr>
    <p:cSldViewPr>
      <p:cViewPr>
        <p:scale>
          <a:sx n="60" d="100"/>
          <a:sy n="60" d="100"/>
        </p:scale>
        <p:origin x="60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03793-EC17-4F72-AB60-8AC8950ABBFD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3E168-B25B-4C9C-88C0-319DBFA47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0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15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72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4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38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72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0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1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1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1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1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2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5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3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uHSO28" TargetMode="External"/><Relationship Id="rId7" Type="http://schemas.openxmlformats.org/officeDocument/2006/relationships/hyperlink" Target="https://chrome.google.com/webstore/detail/json-viewer/gbmdgpbipfallnflgajpaliibnhdgobh" TargetMode="External"/><Relationship Id="rId2" Type="http://schemas.openxmlformats.org/officeDocument/2006/relationships/hyperlink" Target="https://www.crummy.com/software/BeautifulSoup/bs4/doc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illboard.com/charts/year-end/2016/digital-songs" TargetMode="External"/><Relationship Id="rId5" Type="http://schemas.openxmlformats.org/officeDocument/2006/relationships/hyperlink" Target="http://thefluffingtonpost.com/" TargetMode="External"/><Relationship Id="rId4" Type="http://schemas.openxmlformats.org/officeDocument/2006/relationships/hyperlink" Target="https://github.com/sosunnyproject/PythonPractice201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movie.naver.com/movie/point/af/list.nhn?target=after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ocs.python-requests.org/en/v0.10.6/api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5250686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entury Gothic" pitchFamily="34" charset="0"/>
              </a:rPr>
              <a:t>Date _ 2017.08.01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596" y="3327375"/>
            <a:ext cx="269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538558" y="4653136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Century Gothic" pitchFamily="34" charset="0"/>
              </a:rPr>
              <a:t>By  Team 2</a:t>
            </a:r>
          </a:p>
          <a:p>
            <a:pPr algn="ctr"/>
            <a:r>
              <a:rPr lang="en-US" altLang="ko-KR" dirty="0">
                <a:latin typeface="Century Gothic" pitchFamily="34" charset="0"/>
              </a:rPr>
              <a:t>Mia, Diana, Marco, Santiago, Susanna</a:t>
            </a:r>
          </a:p>
        </p:txBody>
      </p:sp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0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8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77477" y="586972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write it, it took three months; to conceive it, three minutes;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collect the data in it, all my life.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-F. Scott Fitzgerald-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6358" y="3789040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9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장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파이썬으로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데이터 수집하기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224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텍스트 파일의 기본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2 “With” &amp; “For”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971600" y="1772816"/>
            <a:ext cx="8172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*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With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: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항상 작업이 끝나면 파일을 저절로 닫아줌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!!!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800" b="1" dirty="0"/>
              <a:t>with open(</a:t>
            </a:r>
            <a:r>
              <a:rPr lang="en-US" altLang="ko-KR" sz="1800" b="1" dirty="0" err="1"/>
              <a:t>filename,</a:t>
            </a:r>
            <a:r>
              <a:rPr lang="en-US" altLang="ko-KR" sz="1800" b="1" dirty="0" err="1">
                <a:solidFill>
                  <a:srgbClr val="0000FF"/>
                </a:solidFill>
              </a:rPr>
              <a:t>'r</a:t>
            </a:r>
            <a:r>
              <a:rPr lang="en-US" altLang="ko-KR" sz="1800" b="1" dirty="0">
                <a:solidFill>
                  <a:srgbClr val="0000FF"/>
                </a:solidFill>
              </a:rPr>
              <a:t>'</a:t>
            </a:r>
            <a:r>
              <a:rPr lang="en-US" altLang="ko-KR" sz="1800" b="1" dirty="0"/>
              <a:t>) as f:</a:t>
            </a:r>
          </a:p>
          <a:p>
            <a:pPr marL="0" indent="0">
              <a:buNone/>
            </a:pPr>
            <a:r>
              <a:rPr lang="en-US" altLang="ko-KR" sz="1800" b="1" dirty="0"/>
              <a:t>	data = </a:t>
            </a:r>
            <a:r>
              <a:rPr lang="en-US" altLang="ko-KR" sz="1800" b="1" dirty="0" err="1"/>
              <a:t>function_that_gets_data_from</a:t>
            </a:r>
            <a:r>
              <a:rPr lang="en-US" altLang="ko-KR" sz="1800" b="1" dirty="0"/>
              <a:t>(f)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# at this point f has already been closed, so don't try to use it</a:t>
            </a:r>
          </a:p>
          <a:p>
            <a:pPr marL="0" indent="0">
              <a:buNone/>
            </a:pPr>
            <a:r>
              <a:rPr lang="en-US" altLang="ko-KR" sz="1800" b="1" dirty="0"/>
              <a:t>process(data)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*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For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: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파일의 모든 줄을 반복해서 불러올 수 있음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!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 err="1"/>
              <a:t>starts_with_hash</a:t>
            </a:r>
            <a:r>
              <a:rPr lang="en-US" altLang="ko-KR" sz="1800" b="1" dirty="0"/>
              <a:t> = </a:t>
            </a:r>
            <a:r>
              <a:rPr lang="en-US" altLang="ko-KR" sz="1800" b="1" dirty="0">
                <a:solidFill>
                  <a:srgbClr val="0000FF"/>
                </a:solidFill>
              </a:rPr>
              <a:t>0</a:t>
            </a:r>
            <a:br>
              <a:rPr lang="en-US" altLang="ko-KR" sz="1800" b="1" dirty="0">
                <a:solidFill>
                  <a:srgbClr val="0000FF"/>
                </a:solidFill>
              </a:rPr>
            </a:br>
            <a:r>
              <a:rPr lang="en-US" altLang="ko-KR" sz="1800" b="1" dirty="0"/>
              <a:t/>
            </a:r>
            <a:br>
              <a:rPr lang="en-US" altLang="ko-KR" sz="1800" b="1" dirty="0"/>
            </a:br>
            <a:r>
              <a:rPr lang="en-US" altLang="ko-KR" sz="1800" b="1" dirty="0"/>
              <a:t>with open(</a:t>
            </a:r>
            <a:r>
              <a:rPr lang="en-US" altLang="ko-KR" sz="1800" b="1" dirty="0">
                <a:solidFill>
                  <a:srgbClr val="0000FF"/>
                </a:solidFill>
              </a:rPr>
              <a:t>'</a:t>
            </a:r>
            <a:r>
              <a:rPr lang="en-US" altLang="ko-KR" sz="1800" b="1" dirty="0" err="1">
                <a:solidFill>
                  <a:srgbClr val="0000FF"/>
                </a:solidFill>
              </a:rPr>
              <a:t>input.txt','r</a:t>
            </a:r>
            <a:r>
              <a:rPr lang="en-US" altLang="ko-KR" sz="1800" b="1" dirty="0">
                <a:solidFill>
                  <a:srgbClr val="0000FF"/>
                </a:solidFill>
              </a:rPr>
              <a:t>'</a:t>
            </a:r>
            <a:r>
              <a:rPr lang="en-US" altLang="ko-KR" sz="1800" b="1" dirty="0"/>
              <a:t>) as f:</a:t>
            </a:r>
            <a:br>
              <a:rPr lang="en-US" altLang="ko-KR" sz="1800" b="1" dirty="0"/>
            </a:br>
            <a:r>
              <a:rPr lang="en-US" altLang="ko-KR" sz="1800" b="1" dirty="0"/>
              <a:t>   for line in file: 	   </a:t>
            </a:r>
            <a:r>
              <a:rPr lang="en-US" altLang="ko-KR" sz="1800" dirty="0">
                <a:solidFill>
                  <a:srgbClr val="FF0000"/>
                </a:solidFill>
              </a:rPr>
              <a:t># </a:t>
            </a:r>
            <a:r>
              <a:rPr lang="ko-KR" altLang="en-US" sz="1800" dirty="0">
                <a:solidFill>
                  <a:srgbClr val="FF0000"/>
                </a:solidFill>
              </a:rPr>
              <a:t>파일의 각 줄을 살펴봄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b="1" dirty="0"/>
              <a:t>     if </a:t>
            </a:r>
            <a:r>
              <a:rPr lang="en-US" altLang="ko-KR" sz="1800" b="1" dirty="0" err="1"/>
              <a:t>re.match</a:t>
            </a:r>
            <a:r>
              <a:rPr lang="en-US" altLang="ko-KR" sz="1800" b="1" dirty="0"/>
              <a:t>(</a:t>
            </a:r>
            <a:r>
              <a:rPr lang="en-US" altLang="ko-KR" sz="1800" b="1" dirty="0">
                <a:solidFill>
                  <a:srgbClr val="0000FF"/>
                </a:solidFill>
              </a:rPr>
              <a:t>"^#"</a:t>
            </a:r>
            <a:r>
              <a:rPr lang="en-US" altLang="ko-KR" sz="1800" b="1" dirty="0"/>
              <a:t>,line):  </a:t>
            </a:r>
            <a:r>
              <a:rPr lang="en-US" altLang="ko-KR" sz="1800" dirty="0">
                <a:solidFill>
                  <a:srgbClr val="FF0000"/>
                </a:solidFill>
              </a:rPr>
              <a:t># regex</a:t>
            </a:r>
            <a:r>
              <a:rPr lang="ko-KR" altLang="en-US" sz="1800" dirty="0">
                <a:solidFill>
                  <a:srgbClr val="FF0000"/>
                </a:solidFill>
              </a:rPr>
              <a:t>를 </a:t>
            </a:r>
            <a:r>
              <a:rPr lang="ko-KR" altLang="en-US" sz="1800" dirty="0" err="1">
                <a:solidFill>
                  <a:srgbClr val="FF0000"/>
                </a:solidFill>
              </a:rPr>
              <a:t>상요해서</a:t>
            </a:r>
            <a:r>
              <a:rPr lang="ko-KR" altLang="en-US" sz="1800" dirty="0">
                <a:solidFill>
                  <a:srgbClr val="FF0000"/>
                </a:solidFill>
              </a:rPr>
              <a:t> 줄이 </a:t>
            </a:r>
            <a:r>
              <a:rPr lang="en-US" altLang="ko-KR" sz="1800" dirty="0">
                <a:solidFill>
                  <a:srgbClr val="FF0000"/>
                </a:solidFill>
              </a:rPr>
              <a:t>#</a:t>
            </a:r>
            <a:r>
              <a:rPr lang="ko-KR" altLang="en-US" sz="1800" dirty="0">
                <a:solidFill>
                  <a:srgbClr val="FF0000"/>
                </a:solidFill>
              </a:rPr>
              <a:t>으로 시작하는지 확인</a:t>
            </a:r>
            <a:r>
              <a:rPr lang="en-US" altLang="ko-KR" sz="1800" b="1" dirty="0">
                <a:solidFill>
                  <a:srgbClr val="FF0000"/>
                </a:solidFill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</a:rPr>
            </a:br>
            <a:r>
              <a:rPr lang="en-US" altLang="ko-KR" sz="1800" b="1" dirty="0"/>
              <a:t>       </a:t>
            </a:r>
            <a:r>
              <a:rPr lang="en-US" altLang="ko-KR" sz="1800" b="1" dirty="0" err="1"/>
              <a:t>starts_with_hash</a:t>
            </a:r>
            <a:r>
              <a:rPr lang="en-US" altLang="ko-KR" sz="1800" b="1" dirty="0"/>
              <a:t> += </a:t>
            </a:r>
            <a:r>
              <a:rPr lang="en-US" altLang="ko-KR" sz="1800" b="1" dirty="0">
                <a:solidFill>
                  <a:srgbClr val="0000FF"/>
                </a:solidFill>
              </a:rPr>
              <a:t>1</a:t>
            </a:r>
            <a:r>
              <a:rPr lang="en-US" altLang="ko-KR" sz="1800" b="1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# if it does, add 1 to the count</a:t>
            </a:r>
          </a:p>
          <a:p>
            <a:pPr marL="0" indent="0">
              <a:buNone/>
            </a:pPr>
            <a:endParaRPr lang="en-US" altLang="ko-KR" sz="1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63382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텍스트 파일의 기본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3 “Strip”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971600" y="1772816"/>
            <a:ext cx="8172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*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이렇게 얻은 줄들은 항상 새로운 줄의 시작을 뜻하는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‘</a:t>
            </a:r>
            <a:r>
              <a:rPr lang="ko-KR" altLang="en-US" sz="1800" b="1" dirty="0" err="1">
                <a:solidFill>
                  <a:srgbClr val="0000FF"/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개행문자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로 끝남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!</a:t>
            </a:r>
            <a:b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	=&gt;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가장 먼저 </a:t>
            </a:r>
            <a:r>
              <a:rPr lang="en-US" altLang="ko-KR" sz="1800" b="1" u="sng" dirty="0">
                <a:solidFill>
                  <a:srgbClr val="0000FF"/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strip()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을 사용해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개행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문자를 제거해야 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Ex)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각 줄마다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이메일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주소 하나가 적혀 있는 파일을 사용해서 메일 도메인에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대한 히스토그램을 그려야 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!</a:t>
            </a:r>
          </a:p>
          <a:p>
            <a:pPr marL="0" indent="0" algn="r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* @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뒤에 오는 부분을 도메인으로 보면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?!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  <a:p>
            <a:pPr marL="0" indent="0">
              <a:buNone/>
            </a:pPr>
            <a:r>
              <a:rPr lang="en-US" altLang="ko-KR" sz="1800" b="1" dirty="0" err="1">
                <a:ea typeface="나눔고딕"/>
              </a:rPr>
              <a:t>def</a:t>
            </a:r>
            <a:r>
              <a:rPr lang="en-US" altLang="ko-KR" sz="1800" b="1" dirty="0">
                <a:ea typeface="나눔고딕"/>
              </a:rPr>
              <a:t> </a:t>
            </a:r>
            <a:r>
              <a:rPr lang="en-US" altLang="ko-KR" sz="1800" b="1" dirty="0" err="1">
                <a:solidFill>
                  <a:srgbClr val="0000FF"/>
                </a:solidFill>
                <a:ea typeface="나눔고딕"/>
              </a:rPr>
              <a:t>get_domain</a:t>
            </a:r>
            <a:r>
              <a:rPr lang="en-US" altLang="ko-KR" sz="1800" b="1" dirty="0">
                <a:ea typeface="나눔고딕"/>
              </a:rPr>
              <a:t>(</a:t>
            </a:r>
            <a:r>
              <a:rPr lang="en-US" altLang="ko-KR" sz="1800" b="1" dirty="0" err="1">
                <a:ea typeface="나눔고딕"/>
              </a:rPr>
              <a:t>email_address</a:t>
            </a:r>
            <a:r>
              <a:rPr lang="en-US" altLang="ko-KR" sz="1800" b="1" dirty="0">
                <a:ea typeface="나눔고딕"/>
              </a:rPr>
              <a:t>):</a:t>
            </a:r>
          </a:p>
          <a:p>
            <a:pPr marL="0" indent="0">
              <a:buNone/>
            </a:pPr>
            <a:r>
              <a:rPr lang="en-US" altLang="ko-KR" sz="1800" b="1" dirty="0">
                <a:ea typeface="나눔고딕"/>
              </a:rPr>
              <a:t>	</a:t>
            </a:r>
            <a:r>
              <a:rPr lang="en-US" altLang="ko-KR" sz="1800" b="1" dirty="0">
                <a:solidFill>
                  <a:srgbClr val="FF0000"/>
                </a:solidFill>
                <a:ea typeface="나눔고딕"/>
              </a:rPr>
              <a:t>"""split on '@' and return the last piece"""</a:t>
            </a:r>
          </a:p>
          <a:p>
            <a:pPr marL="0" indent="0">
              <a:buNone/>
            </a:pPr>
            <a:r>
              <a:rPr lang="en-US" altLang="ko-KR" sz="1800" b="1" dirty="0">
                <a:ea typeface="나눔고딕"/>
              </a:rPr>
              <a:t>	return </a:t>
            </a:r>
            <a:r>
              <a:rPr lang="en-US" altLang="ko-KR" sz="1800" b="1" dirty="0" err="1">
                <a:ea typeface="나눔고딕"/>
              </a:rPr>
              <a:t>email_address.lower</a:t>
            </a:r>
            <a:r>
              <a:rPr lang="en-US" altLang="ko-KR" sz="1800" b="1" dirty="0">
                <a:ea typeface="나눔고딕"/>
              </a:rPr>
              <a:t>().split(</a:t>
            </a:r>
            <a:r>
              <a:rPr lang="en-US" altLang="ko-KR" sz="1800" b="1" dirty="0">
                <a:solidFill>
                  <a:srgbClr val="FF0000"/>
                </a:solidFill>
                <a:ea typeface="나눔고딕"/>
              </a:rPr>
              <a:t>"@"</a:t>
            </a:r>
            <a:r>
              <a:rPr lang="en-US" altLang="ko-KR" sz="1800" b="1" dirty="0">
                <a:ea typeface="나눔고딕"/>
              </a:rPr>
              <a:t>)[</a:t>
            </a:r>
            <a:r>
              <a:rPr lang="en-US" altLang="ko-KR" sz="1800" b="1" dirty="0">
                <a:solidFill>
                  <a:srgbClr val="FF0000"/>
                </a:solidFill>
                <a:ea typeface="나눔고딕"/>
              </a:rPr>
              <a:t>-1</a:t>
            </a:r>
            <a:r>
              <a:rPr lang="en-US" altLang="ko-KR" sz="1800" b="1" dirty="0">
                <a:ea typeface="나눔고딕"/>
              </a:rPr>
              <a:t>]</a:t>
            </a:r>
            <a:br>
              <a:rPr lang="en-US" altLang="ko-KR" sz="1800" b="1" dirty="0">
                <a:ea typeface="나눔고딕"/>
              </a:rPr>
            </a:br>
            <a:endParaRPr lang="en-US" altLang="ko-KR" sz="1800" b="1" dirty="0">
              <a:ea typeface="나눔고딕"/>
            </a:endParaRPr>
          </a:p>
          <a:p>
            <a:pPr marL="0" indent="0">
              <a:buNone/>
            </a:pPr>
            <a:r>
              <a:rPr lang="en-US" altLang="ko-KR" sz="1800" b="1" dirty="0">
                <a:ea typeface="나눔고딕"/>
              </a:rPr>
              <a:t>with open(</a:t>
            </a:r>
            <a:r>
              <a:rPr lang="en-US" altLang="ko-KR" sz="1800" b="1" dirty="0">
                <a:solidFill>
                  <a:srgbClr val="0000FF"/>
                </a:solidFill>
                <a:ea typeface="나눔고딕"/>
              </a:rPr>
              <a:t>'email_addresses.txt'</a:t>
            </a:r>
            <a:r>
              <a:rPr lang="en-US" altLang="ko-KR" sz="1800" b="1" dirty="0">
                <a:ea typeface="나눔고딕"/>
              </a:rPr>
              <a:t>, </a:t>
            </a:r>
            <a:r>
              <a:rPr lang="en-US" altLang="ko-KR" sz="1800" b="1" dirty="0">
                <a:solidFill>
                  <a:srgbClr val="0000FF"/>
                </a:solidFill>
                <a:ea typeface="나눔고딕"/>
              </a:rPr>
              <a:t>'r'</a:t>
            </a:r>
            <a:r>
              <a:rPr lang="en-US" altLang="ko-KR" sz="1800" b="1" dirty="0">
                <a:ea typeface="나눔고딕"/>
              </a:rPr>
              <a:t>) as f:</a:t>
            </a:r>
          </a:p>
          <a:p>
            <a:pPr marL="0" indent="0">
              <a:buNone/>
            </a:pPr>
            <a:r>
              <a:rPr lang="en-US" altLang="ko-KR" sz="1800" b="1" dirty="0">
                <a:ea typeface="나눔고딕"/>
              </a:rPr>
              <a:t>	</a:t>
            </a:r>
            <a:r>
              <a:rPr lang="en-US" altLang="ko-KR" sz="1800" b="1" dirty="0" err="1">
                <a:ea typeface="나눔고딕"/>
              </a:rPr>
              <a:t>domain_counts</a:t>
            </a:r>
            <a:r>
              <a:rPr lang="en-US" altLang="ko-KR" sz="1800" b="1" dirty="0">
                <a:ea typeface="나눔고딕"/>
              </a:rPr>
              <a:t> = Counter(</a:t>
            </a:r>
            <a:r>
              <a:rPr lang="en-US" altLang="ko-KR" sz="1800" b="1" dirty="0" err="1">
                <a:ea typeface="나눔고딕"/>
              </a:rPr>
              <a:t>get_domain</a:t>
            </a:r>
            <a:r>
              <a:rPr lang="en-US" altLang="ko-KR" sz="1800" b="1" dirty="0">
                <a:ea typeface="나눔고딕"/>
              </a:rPr>
              <a:t>(</a:t>
            </a:r>
            <a:r>
              <a:rPr lang="en-US" altLang="ko-KR" sz="1800" b="1" dirty="0" err="1">
                <a:ea typeface="나눔고딕"/>
              </a:rPr>
              <a:t>line.strip</a:t>
            </a:r>
            <a:r>
              <a:rPr lang="en-US" altLang="ko-KR" sz="1800" b="1" dirty="0">
                <a:ea typeface="나눔고딕"/>
              </a:rPr>
              <a:t>())</a:t>
            </a:r>
          </a:p>
          <a:p>
            <a:pPr marL="0" indent="0">
              <a:buNone/>
            </a:pPr>
            <a:r>
              <a:rPr lang="en-US" altLang="ko-KR" sz="1800" b="1" dirty="0">
                <a:ea typeface="나눔고딕"/>
              </a:rPr>
              <a:t>				  for line in f</a:t>
            </a:r>
          </a:p>
          <a:p>
            <a:pPr marL="0" indent="0">
              <a:buNone/>
            </a:pPr>
            <a:r>
              <a:rPr lang="en-US" altLang="ko-KR" sz="1800" b="1" dirty="0">
                <a:ea typeface="나눔고딕"/>
              </a:rPr>
              <a:t>				  if </a:t>
            </a:r>
            <a:r>
              <a:rPr lang="en-US" altLang="ko-KR" sz="1800" b="1" dirty="0">
                <a:solidFill>
                  <a:srgbClr val="FF0000"/>
                </a:solidFill>
                <a:ea typeface="나눔고딕"/>
              </a:rPr>
              <a:t>"@"</a:t>
            </a:r>
            <a:r>
              <a:rPr lang="en-US" altLang="ko-KR" sz="1800" b="1" dirty="0">
                <a:ea typeface="나눔고딕"/>
              </a:rPr>
              <a:t> in line)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20752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984880" y="1772817"/>
            <a:ext cx="8123624" cy="1224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대부분의 경우 한 줄에 많은 데이터가 있는 파일을 사용</a:t>
            </a:r>
          </a:p>
          <a:p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이 경우 보통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ko-KR" altLang="en-US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쉼표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나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ko-KR" altLang="en-US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탭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으로 시작과 끝 구분</a:t>
            </a: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But ‘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쉼표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,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탭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, </a:t>
            </a:r>
            <a:r>
              <a:rPr lang="ko-KR" altLang="en-US" sz="1800" b="1" dirty="0" err="1">
                <a:latin typeface="나눔고딕" pitchFamily="50" charset="-127"/>
                <a:ea typeface="나눔고딕"/>
                <a:cs typeface="맑은 고딕 Semilight" pitchFamily="50" charset="-127"/>
              </a:rPr>
              <a:t>개행문자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’가 데이터 필드 자체에 포함되어 있다면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?</a:t>
            </a: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98" y="2787704"/>
            <a:ext cx="3636404" cy="345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구분자가 있는 파일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(Delimited Files)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984880" y="3284984"/>
            <a:ext cx="8123624" cy="1224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※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직접 분리보다는 “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CSV </a:t>
            </a:r>
            <a:r>
              <a:rPr lang="ko-KR" altLang="en-US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모듈 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of </a:t>
            </a:r>
            <a:r>
              <a:rPr lang="ko-KR" altLang="en-US" sz="1800" b="1" dirty="0" err="1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파이썬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”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/ “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Pandas </a:t>
            </a:r>
            <a:r>
              <a:rPr lang="ko-KR" altLang="en-US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라이브러리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”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/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endParaRPr lang="en-US" altLang="ko-KR" sz="1800" b="1" dirty="0">
              <a:ea typeface="나눔고딕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※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윈도우의 경우에는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csv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파일은 항상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r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이나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w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뒤에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b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를 붙여서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/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   ‘</a:t>
            </a:r>
            <a:r>
              <a:rPr lang="ko-KR" altLang="en-US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바이너리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(binary)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파일로 </a:t>
            </a:r>
            <a:r>
              <a:rPr lang="ko-KR" altLang="en-US" sz="1800" b="1" dirty="0" err="1">
                <a:latin typeface="나눔고딕" pitchFamily="50" charset="-127"/>
                <a:ea typeface="나눔고딕"/>
                <a:cs typeface="맑은 고딕 Semilight" pitchFamily="50" charset="-127"/>
              </a:rPr>
              <a:t>사용해야합니다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.</a:t>
            </a:r>
            <a:endParaRPr lang="en-US" altLang="ko-KR" sz="1800" b="1" dirty="0">
              <a:ea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192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27584" y="1703133"/>
            <a:ext cx="8123624" cy="50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1.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파일에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헤더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가 없다면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, csv reader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로 각 행을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list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로 바꿀 수 있다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구분자가 있는 파일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(Delimited Files)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0" name="내용 개체 틀 15"/>
          <p:cNvSpPr txBox="1">
            <a:spLocks/>
          </p:cNvSpPr>
          <p:nvPr/>
        </p:nvSpPr>
        <p:spPr>
          <a:xfrm>
            <a:off x="539552" y="2708920"/>
            <a:ext cx="2304256" cy="36609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6/20/2014 AAPL 90.91</a:t>
            </a:r>
          </a:p>
          <a:p>
            <a:pPr marL="0" indent="0">
              <a:buNone/>
            </a:pPr>
            <a:r>
              <a:rPr lang="en-US" altLang="ko-KR" sz="1600" b="1" dirty="0"/>
              <a:t>6/20/2014 MSFT 41.68</a:t>
            </a:r>
          </a:p>
          <a:p>
            <a:pPr marL="0" indent="0">
              <a:buNone/>
            </a:pPr>
            <a:r>
              <a:rPr lang="en-US" altLang="ko-KR" sz="1600" b="1" dirty="0"/>
              <a:t>6/20/2014 FB 64.5</a:t>
            </a:r>
          </a:p>
          <a:p>
            <a:pPr marL="0" indent="0">
              <a:buNone/>
            </a:pPr>
            <a:r>
              <a:rPr lang="en-US" altLang="ko-KR" sz="1600" b="1" dirty="0"/>
              <a:t>6/19/2014 AAPL 91.86</a:t>
            </a:r>
          </a:p>
          <a:p>
            <a:pPr marL="0" indent="0">
              <a:buNone/>
            </a:pPr>
            <a:r>
              <a:rPr lang="en-US" altLang="ko-KR" sz="1600" b="1" dirty="0"/>
              <a:t>6/19/2014 MSFT 41.51</a:t>
            </a:r>
          </a:p>
          <a:p>
            <a:pPr marL="0" indent="0">
              <a:buNone/>
            </a:pPr>
            <a:r>
              <a:rPr lang="en-US" altLang="ko-KR" sz="1600" b="1" dirty="0"/>
              <a:t>6/19/2014 FB 64.34</a:t>
            </a:r>
          </a:p>
          <a:p>
            <a:pPr marL="0" indent="0">
              <a:buNone/>
            </a:pPr>
            <a:endParaRPr lang="ko-KR" altLang="en-US" sz="1600" b="1" dirty="0"/>
          </a:p>
        </p:txBody>
      </p:sp>
      <p:sp>
        <p:nvSpPr>
          <p:cNvPr id="22" name="내용 개체 틀 17"/>
          <p:cNvSpPr txBox="1">
            <a:spLocks/>
          </p:cNvSpPr>
          <p:nvPr/>
        </p:nvSpPr>
        <p:spPr>
          <a:xfrm>
            <a:off x="2843808" y="2708920"/>
            <a:ext cx="5544616" cy="36609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import </a:t>
            </a:r>
            <a:r>
              <a:rPr lang="en-US" altLang="ko-KR" sz="1600" b="1" dirty="0">
                <a:solidFill>
                  <a:srgbClr val="0000FF"/>
                </a:solidFill>
                <a:latin typeface="+mj-lt"/>
              </a:rPr>
              <a:t>csv</a:t>
            </a:r>
          </a:p>
          <a:p>
            <a:pPr marL="0" indent="0">
              <a:buNone/>
            </a:pPr>
            <a:endParaRPr lang="en-US" altLang="ko-KR" sz="1600" b="1" dirty="0">
              <a:latin typeface="+mj-lt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with open(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'tab_delimited_stock_prices.txt', '</a:t>
            </a:r>
            <a:r>
              <a:rPr lang="en-US" altLang="ko-KR" sz="1600" b="1" dirty="0" err="1">
                <a:solidFill>
                  <a:srgbClr val="FF0000"/>
                </a:solidFill>
                <a:latin typeface="+mj-lt"/>
              </a:rPr>
              <a:t>rb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'</a:t>
            </a:r>
            <a:r>
              <a:rPr lang="en-US" altLang="ko-KR" sz="1600" b="1" dirty="0">
                <a:latin typeface="+mj-lt"/>
              </a:rPr>
              <a:t>) as f:</a:t>
            </a: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	reader = </a:t>
            </a:r>
            <a:r>
              <a:rPr lang="en-US" altLang="ko-KR" sz="1600" b="1" dirty="0" err="1">
                <a:latin typeface="+mj-lt"/>
              </a:rPr>
              <a:t>csv.reader</a:t>
            </a:r>
            <a:r>
              <a:rPr lang="en-US" altLang="ko-KR" sz="1600" b="1" dirty="0">
                <a:latin typeface="+mj-lt"/>
              </a:rPr>
              <a:t>(f, delimiter=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'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＼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t'</a:t>
            </a:r>
            <a:r>
              <a:rPr lang="en-US" altLang="ko-KR" sz="1600" b="1" dirty="0">
                <a:latin typeface="+mj-lt"/>
              </a:rPr>
              <a:t>)</a:t>
            </a: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	for row in reader:</a:t>
            </a: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		date = row[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0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		symbol = row[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		</a:t>
            </a:r>
            <a:r>
              <a:rPr lang="en-US" altLang="ko-KR" sz="1600" b="1" dirty="0" err="1">
                <a:latin typeface="+mj-lt"/>
              </a:rPr>
              <a:t>closing_price</a:t>
            </a:r>
            <a:r>
              <a:rPr lang="en-US" altLang="ko-KR" sz="1600" b="1" dirty="0">
                <a:latin typeface="+mj-lt"/>
              </a:rPr>
              <a:t> = float(row[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2</a:t>
            </a:r>
            <a:r>
              <a:rPr lang="en-US" altLang="ko-KR" sz="1600" b="1" dirty="0">
                <a:latin typeface="+mj-lt"/>
              </a:rPr>
              <a:t>])</a:t>
            </a:r>
          </a:p>
          <a:p>
            <a:pPr marL="0" indent="0">
              <a:buNone/>
            </a:pPr>
            <a:r>
              <a:rPr lang="en-US" altLang="ko-KR" sz="1600" b="1" dirty="0">
                <a:latin typeface="+mj-lt"/>
              </a:rPr>
              <a:t>		process(date, symbol, </a:t>
            </a:r>
            <a:r>
              <a:rPr lang="en-US" altLang="ko-KR" sz="1600" b="1" dirty="0" err="1">
                <a:latin typeface="+mj-lt"/>
              </a:rPr>
              <a:t>closing_price</a:t>
            </a:r>
            <a:r>
              <a:rPr lang="en-US" altLang="ko-KR" sz="1600" b="1" dirty="0">
                <a:latin typeface="+mj-lt"/>
              </a:rPr>
              <a:t>)</a:t>
            </a:r>
          </a:p>
          <a:p>
            <a:pPr marL="0" indent="0">
              <a:buNone/>
            </a:pPr>
            <a:endParaRPr lang="ko-KR" altLang="en-US" sz="16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b="1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b="1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608" y="234888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고딕"/>
              </a:rPr>
              <a:t>Ex) </a:t>
            </a:r>
            <a:r>
              <a:rPr lang="ko-KR" altLang="en-US" b="1" dirty="0">
                <a:ea typeface="나눔고딕"/>
              </a:rPr>
              <a:t>탭으로 분리된 주가 파일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005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27584" y="1772817"/>
            <a:ext cx="7632848" cy="504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2.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파일에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‘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헤더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’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가 있다면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,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첫 줄에서 </a:t>
            </a:r>
            <a:r>
              <a:rPr lang="en-US" altLang="ko-KR" sz="1800" b="1" dirty="0" err="1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reader.next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()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를 사용해서 </a:t>
            </a:r>
            <a:r>
              <a:rPr lang="ko-KR" altLang="en-US" sz="1800" b="1" dirty="0" err="1">
                <a:latin typeface="나눔고딕" pitchFamily="50" charset="-127"/>
                <a:ea typeface="나눔고딕"/>
                <a:cs typeface="맑은 고딕 Semilight" pitchFamily="50" charset="-127"/>
              </a:rPr>
              <a:t>헤더행을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 건너 뛰거나 </a:t>
            </a:r>
            <a:r>
              <a:rPr lang="en-US" altLang="ko-KR" sz="1800" b="1" dirty="0" err="1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csv.DictReader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를 통해 헤더를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 Key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로 사용하는 </a:t>
            </a:r>
            <a:r>
              <a:rPr lang="en-US" altLang="ko-KR" sz="1800" b="1" dirty="0" err="1">
                <a:latin typeface="나눔고딕" pitchFamily="50" charset="-127"/>
                <a:ea typeface="나눔고딕"/>
                <a:cs typeface="맑은 고딕 Semilight" pitchFamily="50" charset="-127"/>
              </a:rPr>
              <a:t>dict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로 저장할 수 있다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.</a:t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	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구분자가 있는 파일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(Delimited Files)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0" name="내용 개체 틀 15"/>
          <p:cNvSpPr txBox="1">
            <a:spLocks/>
          </p:cNvSpPr>
          <p:nvPr/>
        </p:nvSpPr>
        <p:spPr>
          <a:xfrm>
            <a:off x="518862" y="2772618"/>
            <a:ext cx="2592288" cy="36609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err="1"/>
              <a:t>date:symbol:closing_price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6/20/2014:AAPL:90.91</a:t>
            </a:r>
          </a:p>
          <a:p>
            <a:pPr marL="0" indent="0">
              <a:buNone/>
            </a:pPr>
            <a:r>
              <a:rPr lang="en-US" altLang="ko-KR" sz="1600" b="1" dirty="0"/>
              <a:t>6/20/2014:MSFT:41.68</a:t>
            </a:r>
          </a:p>
          <a:p>
            <a:pPr marL="0" indent="0">
              <a:buNone/>
            </a:pPr>
            <a:r>
              <a:rPr lang="en-US" altLang="ko-KR" sz="1600" b="1" dirty="0"/>
              <a:t>6/20/2014:FB:64.5</a:t>
            </a:r>
          </a:p>
        </p:txBody>
      </p:sp>
      <p:sp>
        <p:nvSpPr>
          <p:cNvPr id="22" name="내용 개체 틀 17"/>
          <p:cNvSpPr txBox="1">
            <a:spLocks/>
          </p:cNvSpPr>
          <p:nvPr/>
        </p:nvSpPr>
        <p:spPr>
          <a:xfrm>
            <a:off x="3111150" y="2772618"/>
            <a:ext cx="5637314" cy="36609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with open(</a:t>
            </a:r>
            <a:r>
              <a:rPr lang="en-US" altLang="ko-KR" sz="1600" b="1" dirty="0">
                <a:solidFill>
                  <a:srgbClr val="FF0000"/>
                </a:solidFill>
              </a:rPr>
              <a:t>'colon_delimited_stock_prices.txt', '</a:t>
            </a:r>
            <a:r>
              <a:rPr lang="en-US" altLang="ko-KR" sz="1600" b="1" dirty="0" err="1">
                <a:solidFill>
                  <a:srgbClr val="FF0000"/>
                </a:solidFill>
              </a:rPr>
              <a:t>rb</a:t>
            </a:r>
            <a:r>
              <a:rPr lang="en-US" altLang="ko-KR" sz="1600" b="1" dirty="0">
                <a:solidFill>
                  <a:srgbClr val="FF0000"/>
                </a:solidFill>
              </a:rPr>
              <a:t>'</a:t>
            </a:r>
            <a:r>
              <a:rPr lang="en-US" altLang="ko-KR" sz="1600" b="1" dirty="0"/>
              <a:t>) as f:</a:t>
            </a:r>
          </a:p>
          <a:p>
            <a:pPr marL="0" indent="0">
              <a:buNone/>
            </a:pPr>
            <a:r>
              <a:rPr lang="en-US" altLang="ko-KR" sz="1600" b="1" dirty="0"/>
              <a:t>	reader = </a:t>
            </a:r>
            <a:r>
              <a:rPr lang="en-US" altLang="ko-KR" sz="1600" b="1" dirty="0" err="1"/>
              <a:t>csv.DictReader</a:t>
            </a:r>
            <a:r>
              <a:rPr lang="en-US" altLang="ko-KR" sz="1600" b="1" dirty="0"/>
              <a:t>(f, delimiter=':')</a:t>
            </a:r>
          </a:p>
          <a:p>
            <a:pPr marL="0" indent="0">
              <a:buNone/>
            </a:pPr>
            <a:r>
              <a:rPr lang="en-US" altLang="ko-KR" sz="1600" b="1" dirty="0"/>
              <a:t>	for row in reader:</a:t>
            </a:r>
          </a:p>
          <a:p>
            <a:pPr marL="0" indent="0">
              <a:buNone/>
            </a:pPr>
            <a:r>
              <a:rPr lang="en-US" altLang="ko-KR" sz="1600" b="1" dirty="0"/>
              <a:t>		date = row</a:t>
            </a:r>
            <a:r>
              <a:rPr lang="en-US" altLang="ko-KR" sz="1600" b="1" dirty="0">
                <a:solidFill>
                  <a:srgbClr val="FF0000"/>
                </a:solidFill>
              </a:rPr>
              <a:t>["date"</a:t>
            </a:r>
            <a:r>
              <a:rPr lang="en-US" altLang="ko-KR" sz="1600" b="1" dirty="0"/>
              <a:t>]</a:t>
            </a:r>
          </a:p>
          <a:p>
            <a:pPr marL="0" indent="0">
              <a:buNone/>
            </a:pPr>
            <a:r>
              <a:rPr lang="en-US" altLang="ko-KR" sz="1600" b="1" dirty="0"/>
              <a:t>		symbol = row[</a:t>
            </a:r>
            <a:r>
              <a:rPr lang="en-US" altLang="ko-KR" sz="1600" b="1" dirty="0">
                <a:solidFill>
                  <a:srgbClr val="FF0000"/>
                </a:solidFill>
              </a:rPr>
              <a:t>"symbol"</a:t>
            </a:r>
            <a:r>
              <a:rPr lang="en-US" altLang="ko-KR" sz="1600" b="1" dirty="0"/>
              <a:t>]</a:t>
            </a:r>
          </a:p>
          <a:p>
            <a:pPr marL="0" indent="0">
              <a:buNone/>
            </a:pPr>
            <a:r>
              <a:rPr lang="en-US" altLang="ko-KR" sz="1600" b="1" dirty="0"/>
              <a:t>		</a:t>
            </a:r>
            <a:r>
              <a:rPr lang="en-US" altLang="ko-KR" sz="1600" b="1" dirty="0" err="1"/>
              <a:t>closing_price</a:t>
            </a:r>
            <a:r>
              <a:rPr lang="en-US" altLang="ko-KR" sz="1600" b="1" dirty="0"/>
              <a:t> = 				float(row[</a:t>
            </a:r>
            <a:r>
              <a:rPr lang="en-US" altLang="ko-KR" sz="1600" b="1" dirty="0">
                <a:solidFill>
                  <a:srgbClr val="FF0000"/>
                </a:solidFill>
              </a:rPr>
              <a:t>"</a:t>
            </a:r>
            <a:r>
              <a:rPr lang="en-US" altLang="ko-KR" sz="1600" b="1" dirty="0" err="1">
                <a:solidFill>
                  <a:srgbClr val="FF0000"/>
                </a:solidFill>
              </a:rPr>
              <a:t>closing_price</a:t>
            </a:r>
            <a:r>
              <a:rPr lang="en-US" altLang="ko-KR" sz="1600" b="1" dirty="0">
                <a:solidFill>
                  <a:srgbClr val="FF0000"/>
                </a:solidFill>
              </a:rPr>
              <a:t>"</a:t>
            </a:r>
            <a:r>
              <a:rPr lang="en-US" altLang="ko-KR" sz="1600" b="1" dirty="0"/>
              <a:t>])</a:t>
            </a:r>
          </a:p>
          <a:p>
            <a:pPr marL="0" indent="0">
              <a:buNone/>
            </a:pPr>
            <a:r>
              <a:rPr lang="en-US" altLang="ko-KR" sz="1600" b="1" dirty="0"/>
              <a:t>		process(date, symbol, </a:t>
            </a:r>
            <a:r>
              <a:rPr lang="en-US" altLang="ko-KR" sz="1600" b="1" dirty="0" err="1"/>
              <a:t>closing_price</a:t>
            </a:r>
            <a:r>
              <a:rPr lang="en-US" altLang="ko-KR" sz="1600" b="1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b="1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b="1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15006" y="240328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고딕"/>
              </a:rPr>
              <a:t>Ex) </a:t>
            </a:r>
            <a:r>
              <a:rPr lang="ko-KR" altLang="en-US" b="1" dirty="0">
                <a:ea typeface="나눔고딕"/>
              </a:rPr>
              <a:t>탭으로 분리된 주가 파일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799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984880" y="1778929"/>
            <a:ext cx="8123624" cy="4602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2.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파일에 헤더가 없더라도 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/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/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    1) </a:t>
            </a:r>
            <a:r>
              <a:rPr lang="en-US" altLang="ko-KR" sz="1800" b="1" dirty="0" err="1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filednames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 </a:t>
            </a:r>
            <a:r>
              <a:rPr lang="ko-KR" altLang="en-US" sz="1800" b="1" dirty="0" err="1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파라미터</a:t>
            </a:r>
            <a:r>
              <a:rPr lang="ko-KR" altLang="en-US" sz="1800" b="1" dirty="0" err="1">
                <a:latin typeface="나눔고딕" pitchFamily="50" charset="-127"/>
                <a:ea typeface="나눔고딕"/>
                <a:cs typeface="맑은 고딕 Semilight" pitchFamily="50" charset="-127"/>
              </a:rPr>
              <a:t>로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key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를 설정해서 </a:t>
            </a:r>
            <a:r>
              <a:rPr lang="en-US" altLang="ko-KR" sz="1800" b="1" dirty="0" err="1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DictReader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 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를 사용할 수 있다</a:t>
            </a: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.</a:t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/>
            </a:r>
            <a:b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    2)</a:t>
            </a:r>
            <a:r>
              <a:rPr lang="en-US" altLang="ko-KR" sz="1800" b="1" dirty="0">
                <a:solidFill>
                  <a:srgbClr val="0000FF"/>
                </a:solidFill>
                <a:latin typeface="나눔고딕" pitchFamily="50" charset="-127"/>
                <a:ea typeface="나눔고딕"/>
                <a:cs typeface="맑은 고딕 Semilight" pitchFamily="50" charset="-127"/>
              </a:rPr>
              <a:t>csv, writer</a:t>
            </a:r>
            <a:r>
              <a:rPr lang="ko-KR" altLang="en-US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를 사용해서 구분자가 있는 파일 생성 가능</a:t>
            </a: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  <a:p>
            <a:pPr marL="0" indent="0">
              <a:buNone/>
            </a:pPr>
            <a:r>
              <a:rPr lang="en-US" altLang="ko-KR" sz="1800" b="1" dirty="0"/>
              <a:t/>
            </a:r>
            <a:br>
              <a:rPr lang="en-US" altLang="ko-KR" sz="1800" b="1" dirty="0"/>
            </a:br>
            <a:r>
              <a:rPr lang="en-US" altLang="ko-KR" sz="1800" b="1" dirty="0" err="1"/>
              <a:t>today_prices</a:t>
            </a:r>
            <a:r>
              <a:rPr lang="en-US" altLang="ko-KR" sz="1800" b="1" dirty="0"/>
              <a:t> = { </a:t>
            </a:r>
            <a:r>
              <a:rPr lang="en-US" altLang="ko-KR" sz="1800" b="1" dirty="0">
                <a:solidFill>
                  <a:srgbClr val="FF0000"/>
                </a:solidFill>
              </a:rPr>
              <a:t>'AAPL' </a:t>
            </a:r>
            <a:r>
              <a:rPr lang="en-US" altLang="ko-KR" sz="1800" b="1" dirty="0"/>
              <a:t>: </a:t>
            </a:r>
            <a:r>
              <a:rPr lang="en-US" altLang="ko-KR" sz="1800" b="1" dirty="0">
                <a:solidFill>
                  <a:srgbClr val="00B050"/>
                </a:solidFill>
              </a:rPr>
              <a:t>90.91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rgbClr val="FF0000"/>
                </a:solidFill>
              </a:rPr>
              <a:t>'MSFT'</a:t>
            </a:r>
            <a:r>
              <a:rPr lang="en-US" altLang="ko-KR" sz="1800" b="1" dirty="0"/>
              <a:t> : </a:t>
            </a:r>
            <a:r>
              <a:rPr lang="en-US" altLang="ko-KR" sz="1800" b="1" dirty="0">
                <a:solidFill>
                  <a:srgbClr val="00B050"/>
                </a:solidFill>
              </a:rPr>
              <a:t>41.68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rgbClr val="FF0000"/>
                </a:solidFill>
              </a:rPr>
              <a:t>'FB'</a:t>
            </a:r>
            <a:r>
              <a:rPr lang="en-US" altLang="ko-KR" sz="1800" b="1" dirty="0"/>
              <a:t> : </a:t>
            </a:r>
            <a:r>
              <a:rPr lang="en-US" altLang="ko-KR" sz="1800" b="1" dirty="0">
                <a:solidFill>
                  <a:srgbClr val="00B050"/>
                </a:solidFill>
              </a:rPr>
              <a:t>64.5</a:t>
            </a:r>
            <a:r>
              <a:rPr lang="en-US" altLang="ko-KR" sz="1800" b="1" dirty="0"/>
              <a:t> }</a:t>
            </a:r>
            <a:br>
              <a:rPr lang="en-US" altLang="ko-KR" sz="1800" b="1" dirty="0"/>
            </a:br>
            <a:r>
              <a:rPr lang="en-US" altLang="ko-KR" sz="1800" b="1" dirty="0"/>
              <a:t/>
            </a:r>
            <a:br>
              <a:rPr lang="en-US" altLang="ko-KR" sz="1800" b="1" dirty="0"/>
            </a:br>
            <a:r>
              <a:rPr lang="en-US" altLang="ko-KR" sz="1800" b="1" dirty="0"/>
              <a:t>with open(</a:t>
            </a:r>
            <a:r>
              <a:rPr lang="en-US" altLang="ko-KR" sz="1800" b="1" dirty="0">
                <a:solidFill>
                  <a:srgbClr val="FF0000"/>
                </a:solidFill>
              </a:rPr>
              <a:t>'comma_delimited_stock_prices.txt','</a:t>
            </a:r>
            <a:r>
              <a:rPr lang="en-US" altLang="ko-KR" sz="1800" b="1" dirty="0" err="1">
                <a:solidFill>
                  <a:srgbClr val="FF0000"/>
                </a:solidFill>
              </a:rPr>
              <a:t>wb</a:t>
            </a:r>
            <a:r>
              <a:rPr lang="en-US" altLang="ko-KR" sz="1800" b="1" dirty="0">
                <a:solidFill>
                  <a:srgbClr val="FF0000"/>
                </a:solidFill>
              </a:rPr>
              <a:t>'</a:t>
            </a:r>
            <a:r>
              <a:rPr lang="en-US" altLang="ko-KR" sz="1800" b="1" dirty="0"/>
              <a:t>) as f:</a:t>
            </a:r>
            <a:br>
              <a:rPr lang="en-US" altLang="ko-KR" sz="1800" b="1" dirty="0"/>
            </a:br>
            <a:r>
              <a:rPr lang="en-US" altLang="ko-KR" sz="1800" b="1" dirty="0"/>
              <a:t>	writer = </a:t>
            </a:r>
            <a:r>
              <a:rPr lang="en-US" altLang="ko-KR" sz="1800" b="1" dirty="0" err="1"/>
              <a:t>csv.writer</a:t>
            </a:r>
            <a:r>
              <a:rPr lang="en-US" altLang="ko-KR" sz="1800" b="1" dirty="0"/>
              <a:t>(f, delimiter=',')</a:t>
            </a:r>
            <a:br>
              <a:rPr lang="en-US" altLang="ko-KR" sz="1800" b="1" dirty="0"/>
            </a:br>
            <a:r>
              <a:rPr lang="en-US" altLang="ko-KR" sz="1800" b="1" dirty="0"/>
              <a:t>	for stock, price in </a:t>
            </a:r>
            <a:r>
              <a:rPr lang="en-US" altLang="ko-KR" sz="1800" b="1" dirty="0" err="1"/>
              <a:t>today_prices.items</a:t>
            </a:r>
            <a:r>
              <a:rPr lang="en-US" altLang="ko-KR" sz="1800" b="1" dirty="0"/>
              <a:t>():</a:t>
            </a:r>
            <a:br>
              <a:rPr lang="en-US" altLang="ko-KR" sz="1800" b="1" dirty="0"/>
            </a:br>
            <a:r>
              <a:rPr lang="en-US" altLang="ko-KR" sz="1800" b="1" dirty="0"/>
              <a:t>		</a:t>
            </a:r>
            <a:r>
              <a:rPr lang="en-US" altLang="ko-KR" sz="1800" b="1" dirty="0" err="1"/>
              <a:t>writer.writerow</a:t>
            </a:r>
            <a:r>
              <a:rPr lang="en-US" altLang="ko-KR" sz="1800" b="1" dirty="0"/>
              <a:t>([stock, price])</a:t>
            </a:r>
          </a:p>
          <a:p>
            <a:pPr marL="0" indent="0">
              <a:buNone/>
            </a:pP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	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구분자가 있는 파일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(Delimited Files)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2515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04753" y="1801712"/>
            <a:ext cx="8123624" cy="4602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웹 스크래핑</a:t>
            </a:r>
            <a:r>
              <a:rPr lang="en-US" altLang="ko-KR" sz="1800" dirty="0"/>
              <a:t>: </a:t>
            </a:r>
            <a:r>
              <a:rPr lang="ko-KR" altLang="en-US" sz="1800" dirty="0"/>
              <a:t>웹페이지에서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데이터를 긁어오는 것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웹 스크래핑은 특정 정보를 추출</a:t>
            </a:r>
            <a:r>
              <a:rPr lang="en-US" altLang="ko-KR" sz="1800" dirty="0"/>
              <a:t>, </a:t>
            </a:r>
          </a:p>
          <a:p>
            <a:pPr marL="0" indent="0">
              <a:buNone/>
            </a:pPr>
            <a:r>
              <a:rPr lang="ko-KR" altLang="en-US" sz="1800" dirty="0"/>
              <a:t>크롤링은 기본적으로 모든 데이터를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가져옴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sz="2000" b="1" dirty="0"/>
              <a:t>Web crawling</a:t>
            </a:r>
            <a:r>
              <a:rPr lang="en-US" sz="2000" dirty="0"/>
              <a:t> just indexes </a:t>
            </a:r>
          </a:p>
          <a:p>
            <a:pPr marL="0" indent="0">
              <a:buNone/>
            </a:pPr>
            <a:r>
              <a:rPr lang="en-US" sz="2000" dirty="0"/>
              <a:t>the information using bots. </a:t>
            </a:r>
          </a:p>
          <a:p>
            <a:pPr marL="0" indent="0">
              <a:buNone/>
            </a:pPr>
            <a:r>
              <a:rPr lang="en-US" sz="2000" b="1" dirty="0"/>
              <a:t>Web scraping</a:t>
            </a:r>
            <a:r>
              <a:rPr lang="en-US" sz="2000" dirty="0"/>
              <a:t> aka </a:t>
            </a:r>
            <a:r>
              <a:rPr lang="en-US" sz="2000" b="1" dirty="0"/>
              <a:t>web data </a:t>
            </a:r>
          </a:p>
          <a:p>
            <a:pPr marL="0" indent="0">
              <a:buNone/>
            </a:pPr>
            <a:r>
              <a:rPr lang="en-US" sz="2000" b="1" dirty="0"/>
              <a:t>extraction</a:t>
            </a:r>
            <a:r>
              <a:rPr lang="en-US" sz="2000" dirty="0"/>
              <a:t> is an automated </a:t>
            </a:r>
          </a:p>
          <a:p>
            <a:pPr marL="0" indent="0">
              <a:buNone/>
            </a:pPr>
            <a:r>
              <a:rPr lang="en-US" sz="2000" dirty="0"/>
              <a:t>software technique of </a:t>
            </a:r>
          </a:p>
          <a:p>
            <a:pPr marL="0" indent="0">
              <a:buNone/>
            </a:pPr>
            <a:r>
              <a:rPr lang="en-US" sz="2000" dirty="0"/>
              <a:t>extracting information from </a:t>
            </a:r>
            <a:r>
              <a:rPr lang="en-US" sz="2000" b="1" dirty="0"/>
              <a:t>web.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b="1" dirty="0">
                <a:latin typeface="나눔고딕" pitchFamily="50" charset="-127"/>
                <a:ea typeface="나눔고딕"/>
                <a:cs typeface="맑은 고딕 Semilight" pitchFamily="50" charset="-127"/>
              </a:rPr>
              <a:t>	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웹 스크래핑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vs.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크롤링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웹 스크래핑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C1C9F-3A00-4766-ACE3-2679A22AB5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00"/>
          <a:stretch/>
        </p:blipFill>
        <p:spPr>
          <a:xfrm>
            <a:off x="4788024" y="1039227"/>
            <a:ext cx="3956705" cy="512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451FF8-24D7-489B-A590-89DAE5D73DD3}"/>
              </a:ext>
            </a:extLst>
          </p:cNvPr>
          <p:cNvSpPr txBox="1"/>
          <p:nvPr/>
        </p:nvSpPr>
        <p:spPr>
          <a:xfrm rot="16200000">
            <a:off x="6247752" y="3338768"/>
            <a:ext cx="536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</a:t>
            </a:r>
            <a:r>
              <a:rPr lang="ko-KR" altLang="en-US" sz="1200" dirty="0"/>
              <a:t> </a:t>
            </a:r>
            <a:r>
              <a:rPr lang="en-US" altLang="ko-KR" sz="1200" dirty="0"/>
              <a:t>source: https://visual.ly/community/infographic/technology/data-scraping-vs-data-crawling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47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1043608" y="1752844"/>
            <a:ext cx="8123624" cy="4602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Beautiful Soup</a:t>
            </a:r>
          </a:p>
          <a:p>
            <a:pPr marL="0" indent="0">
              <a:buNone/>
            </a:pPr>
            <a:r>
              <a:rPr lang="en-US" sz="1800" u="sng" dirty="0">
                <a:solidFill>
                  <a:srgbClr val="0000FF"/>
                </a:solidFill>
              </a:rPr>
              <a:t>https://beautiful-soup-4.readthedocs.io/en/latest/#</a:t>
            </a:r>
          </a:p>
          <a:p>
            <a:pPr marL="0" indent="0">
              <a:buNone/>
            </a:pPr>
            <a:r>
              <a:rPr lang="en-US" sz="1800" u="sng" dirty="0">
                <a:hlinkClick r:id="rId2"/>
              </a:rPr>
              <a:t>https://www.crummy.com/software/BeautifulSoup/bs4/doc/</a:t>
            </a:r>
            <a:endParaRPr lang="en-US" sz="1800" u="sng" dirty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en-US" sz="1800" b="1" dirty="0" err="1"/>
              <a:t>Github</a:t>
            </a:r>
            <a:r>
              <a:rPr lang="en-US" sz="1800" b="1" dirty="0"/>
              <a:t>: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ko-KR" altLang="en-US" sz="1800" dirty="0"/>
              <a:t>밑바닥 </a:t>
            </a:r>
            <a:r>
              <a:rPr lang="en-US" altLang="ko-KR" sz="1800" dirty="0"/>
              <a:t>9</a:t>
            </a:r>
            <a:r>
              <a:rPr lang="ko-KR" altLang="en-US" sz="1800" dirty="0"/>
              <a:t>장 예시 코드 콘솔</a:t>
            </a:r>
            <a:r>
              <a:rPr lang="en-US" altLang="ko-KR" sz="1800" dirty="0"/>
              <a:t>: </a:t>
            </a:r>
            <a:r>
              <a:rPr lang="en-US" sz="1800" u="sng" dirty="0">
                <a:hlinkClick r:id="rId3"/>
              </a:rPr>
              <a:t>http://bit.ly/2uHSO28</a:t>
            </a:r>
            <a:endParaRPr lang="en-US" sz="1800" dirty="0"/>
          </a:p>
          <a:p>
            <a:pPr marL="0" indent="0">
              <a:buNone/>
            </a:pPr>
            <a:r>
              <a:rPr lang="ko-KR" altLang="en-US" sz="1800" dirty="0"/>
              <a:t>오늘 예제 연습 코드</a:t>
            </a:r>
            <a:r>
              <a:rPr lang="en-US" altLang="ko-KR" sz="1800" dirty="0"/>
              <a:t>: </a:t>
            </a:r>
            <a:r>
              <a:rPr lang="en-US" altLang="ko-KR" sz="1800" dirty="0">
                <a:hlinkClick r:id="rId4"/>
              </a:rPr>
              <a:t>https://github.com/sosunnyproject/PythonPractice2017</a:t>
            </a:r>
            <a:endParaRPr lang="en-US" altLang="ko-KR" sz="1800" dirty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ko-KR" altLang="en-US" sz="1800" b="1" dirty="0"/>
              <a:t>기본 예제</a:t>
            </a:r>
            <a:r>
              <a:rPr lang="en-US" altLang="ko-KR" sz="1800" b="1" dirty="0"/>
              <a:t>:</a:t>
            </a:r>
            <a:r>
              <a:rPr lang="en-US" altLang="ko-KR" sz="1800" u="sng" dirty="0"/>
              <a:t/>
            </a:r>
            <a:br>
              <a:rPr lang="en-US" altLang="ko-KR" sz="1800" u="sng" dirty="0"/>
            </a:br>
            <a:r>
              <a:rPr lang="en-US" sz="1800" u="sng" dirty="0">
                <a:hlinkClick r:id="rId5"/>
              </a:rPr>
              <a:t>http://thefluffingtonpost.com/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u="sng" dirty="0">
                <a:hlinkClick r:id="rId6"/>
              </a:rPr>
              <a:t>http://www.billboard.com/charts/year-end/2016/digital-songs</a:t>
            </a:r>
            <a:endParaRPr lang="en-US" sz="1800" u="sng" dirty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en-US" sz="1800" b="1" dirty="0"/>
              <a:t>*EXTRA</a:t>
            </a:r>
            <a:r>
              <a:rPr lang="en-US" sz="1800" dirty="0"/>
              <a:t>: JSON viewer </a:t>
            </a:r>
            <a:r>
              <a:rPr lang="ko-KR" altLang="en-US" sz="1800" dirty="0"/>
              <a:t>다운로드 추천 </a:t>
            </a:r>
            <a:r>
              <a:rPr lang="en-US" sz="1800" u="sng" dirty="0">
                <a:hlinkClick r:id="rId7"/>
              </a:rPr>
              <a:t>https://chrome.google.com/webstore/detail/json-viewer/gbmdgpbipfallnflgajpaliibnhdgobh</a:t>
            </a:r>
            <a:endParaRPr lang="en-US" sz="1800" u="sng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필요한 링크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/Docs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89422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100191" y="1801712"/>
            <a:ext cx="8123624" cy="4602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HTML</a:t>
            </a:r>
          </a:p>
          <a:p>
            <a:pPr marL="0" indent="0">
              <a:buNone/>
            </a:pPr>
            <a:r>
              <a:rPr lang="en-US" sz="2000" dirty="0"/>
              <a:t>&lt;html&gt;</a:t>
            </a:r>
            <a:br>
              <a:rPr lang="en-US" sz="2000" dirty="0"/>
            </a:br>
            <a:r>
              <a:rPr lang="en-US" sz="2000" dirty="0"/>
              <a:t>  &lt;head&gt;</a:t>
            </a:r>
            <a:br>
              <a:rPr lang="en-US" sz="2000" dirty="0"/>
            </a:br>
            <a:r>
              <a:rPr lang="en-US" sz="2000" dirty="0"/>
              <a:t>&lt;title&gt;...&lt;/title&gt;</a:t>
            </a:r>
            <a:br>
              <a:rPr lang="en-US" sz="2000" dirty="0"/>
            </a:br>
            <a:r>
              <a:rPr lang="en-US" sz="2000" dirty="0"/>
              <a:t>  &lt;/head&gt;</a:t>
            </a:r>
            <a:br>
              <a:rPr lang="en-US" sz="2000" dirty="0"/>
            </a:br>
            <a:r>
              <a:rPr lang="en-US" sz="2000" dirty="0"/>
              <a:t>  </a:t>
            </a:r>
            <a:r>
              <a:rPr lang="en-US" sz="2000" b="1" dirty="0"/>
              <a:t>&lt;body&gt;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/>
              <a:t>&lt;p id= “p01”&gt;</a:t>
            </a:r>
            <a:r>
              <a:rPr lang="en-US" sz="2000" dirty="0"/>
              <a:t>...&lt;/p&gt;</a:t>
            </a:r>
            <a:br>
              <a:rPr lang="en-US" sz="2000" dirty="0"/>
            </a:br>
            <a:r>
              <a:rPr lang="en-US" sz="2000" b="1" dirty="0"/>
              <a:t>&lt;</a:t>
            </a:r>
            <a:r>
              <a:rPr lang="en-US" sz="2000" b="1" dirty="0" err="1"/>
              <a:t>ol</a:t>
            </a:r>
            <a:r>
              <a:rPr lang="en-US" sz="2000" b="1" dirty="0"/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</a:t>
            </a:r>
            <a:r>
              <a:rPr lang="en-US" sz="2000" b="1" dirty="0"/>
              <a:t>&lt;li</a:t>
            </a:r>
            <a:r>
              <a:rPr lang="en-US" sz="2000" dirty="0"/>
              <a:t> class= “error”&gt;...&lt;/li&gt;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dirty="0" err="1"/>
              <a:t>ol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  </a:t>
            </a:r>
            <a:r>
              <a:rPr lang="en-US" sz="2000" b="1" dirty="0"/>
              <a:t>&lt;a </a:t>
            </a:r>
            <a:r>
              <a:rPr lang="en-US" sz="2000" dirty="0" err="1"/>
              <a:t>href</a:t>
            </a:r>
            <a:r>
              <a:rPr lang="en-US" sz="2000" dirty="0"/>
              <a:t>=“...”&gt;Click here&lt;/a&gt;</a:t>
            </a:r>
            <a:br>
              <a:rPr lang="en-US" sz="2000" dirty="0"/>
            </a:br>
            <a:r>
              <a:rPr lang="en-US" sz="2000" dirty="0"/>
              <a:t>  &lt;/body&gt;</a:t>
            </a:r>
            <a:br>
              <a:rPr lang="en-US" sz="2000" dirty="0"/>
            </a:br>
            <a:r>
              <a:rPr lang="en-US" sz="2000" dirty="0"/>
              <a:t>&lt;/html&gt;</a:t>
            </a:r>
            <a:endParaRPr lang="en-US" altLang="ko-KR" sz="2000" b="1" dirty="0">
              <a:latin typeface="나눔고딕" pitchFamily="50" charset="-127"/>
              <a:ea typeface="나눔고딕"/>
              <a:cs typeface="맑은 고딕 Semilight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HTML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기본 구조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287" y="26064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웹 스크래핑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51FF8-24D7-489B-A590-89DAE5D73DD3}"/>
              </a:ext>
            </a:extLst>
          </p:cNvPr>
          <p:cNvSpPr txBox="1"/>
          <p:nvPr/>
        </p:nvSpPr>
        <p:spPr>
          <a:xfrm>
            <a:off x="6733925" y="3272897"/>
            <a:ext cx="2451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</a:t>
            </a:r>
            <a:r>
              <a:rPr lang="ko-KR" altLang="en-US" sz="1000" dirty="0"/>
              <a:t> </a:t>
            </a:r>
            <a:r>
              <a:rPr lang="en-US" altLang="ko-KR" sz="1000" dirty="0"/>
              <a:t>source: </a:t>
            </a:r>
            <a:r>
              <a:rPr lang="en-US" sz="1000" i="1" dirty="0"/>
              <a:t>courtesy </a:t>
            </a:r>
            <a:r>
              <a:rPr lang="en-US" sz="1000" i="1" dirty="0" err="1"/>
              <a:t>FastWebStart</a:t>
            </a:r>
            <a:endParaRPr lang="en-US" sz="1000" dirty="0"/>
          </a:p>
        </p:txBody>
      </p:sp>
      <p:pic>
        <p:nvPicPr>
          <p:cNvPr id="1026" name="Picture 2" descr="https://lh5.googleusercontent.com/clRxkBvBoufJASsHBomICKTYRBaVtOHIhCzDo2jX9LOmw3Y397eLOUJAbOZvYIWolgcpMGHZ6p6RNF7V1MCvYMunnVqfxC7-yG_RpOwlEh4FxkFk3sEmElXlcx-NP6Ti_yPc">
            <a:extLst>
              <a:ext uri="{FF2B5EF4-FFF2-40B4-BE49-F238E27FC236}">
                <a16:creationId xmlns:a16="http://schemas.microsoft.com/office/drawing/2014/main" id="{940B8314-8A85-4EFA-BE84-87283F1B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93" y="3598885"/>
            <a:ext cx="4201615" cy="26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6BF30-69F8-4DC2-8A00-E3D5887C42E4}"/>
              </a:ext>
            </a:extLst>
          </p:cNvPr>
          <p:cNvSpPr txBox="1"/>
          <p:nvPr/>
        </p:nvSpPr>
        <p:spPr>
          <a:xfrm>
            <a:off x="3995936" y="1778984"/>
            <a:ext cx="23042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CSS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#p01 </a:t>
            </a:r>
            <a:r>
              <a:rPr lang="en-US" dirty="0"/>
              <a:t>{</a:t>
            </a:r>
          </a:p>
          <a:p>
            <a:r>
              <a:rPr lang="en-US" dirty="0"/>
              <a:t>color: blue;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li.error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r>
              <a:rPr lang="en-US" dirty="0"/>
              <a:t>color: red;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AC5B8-1695-43AD-87CC-685D5DB7E865}"/>
              </a:ext>
            </a:extLst>
          </p:cNvPr>
          <p:cNvSpPr txBox="1"/>
          <p:nvPr/>
        </p:nvSpPr>
        <p:spPr>
          <a:xfrm>
            <a:off x="5664864" y="962248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Beautifulsoup4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라이브러리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: html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요소를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tree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구조로 저장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쉽게 접근하게 해줌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Requests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라이브러리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: HTTP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요청하는데에 유용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직렬화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(serialization) 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029" y="1732110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구조 또는 객체를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3A5B9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r>
              <a:rPr lang="en-US" altLang="ko-KR" sz="2000" b="1" u="sng" dirty="0">
                <a:solidFill>
                  <a:srgbClr val="3A5B9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u="sng" dirty="0">
                <a:solidFill>
                  <a:srgbClr val="3A5B9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  <a:r>
              <a:rPr lang="en-US" altLang="ko-KR" sz="2000" b="1" u="sng" dirty="0">
                <a:solidFill>
                  <a:srgbClr val="3A5B9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u="sng" dirty="0">
                <a:solidFill>
                  <a:srgbClr val="3A5B9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재구성할 수 있는 형태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바꾸는 과정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1547664" y="2610676"/>
            <a:ext cx="1008112" cy="10081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3608" y="3683057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Ex. JSON, XML, YAML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4936" y="4260623"/>
            <a:ext cx="251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Deserialization</a:t>
            </a: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역직렬화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병렬화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131840" y="4083167"/>
            <a:ext cx="1728192" cy="119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78910" y="5363924"/>
            <a:ext cx="376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사용하고자 하는 언어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42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9912" y="807095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CONTENTS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Century Gothic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35696" y="2140985"/>
            <a:ext cx="3586316" cy="646331"/>
            <a:chOff x="1835696" y="2140985"/>
            <a:chExt cx="3586316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1835696" y="2140985"/>
              <a:ext cx="8011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01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220254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Stdin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HY헤드라인M" panose="02030600000101010101" pitchFamily="18" charset="-127"/>
                  <a:cs typeface="Segoe UI Black" panose="020B0A02040204020203" pitchFamily="34" charset="0"/>
                </a:rPr>
                <a:t>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HY헤드라인M" panose="02030600000101010101" pitchFamily="18" charset="-127"/>
                  <a:cs typeface="Segoe UI Black" panose="020B0A02040204020203" pitchFamily="34" charset="0"/>
                </a:rPr>
                <a:t> </a:t>
              </a:r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stdout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HY헤드라인M" panose="02030600000101010101" pitchFamily="18" charset="-127"/>
                <a:cs typeface="Segoe UI Black" panose="020B0A02040204020203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835696" y="2949043"/>
            <a:ext cx="3249685" cy="646331"/>
            <a:chOff x="1835696" y="3142709"/>
            <a:chExt cx="3249685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1835696" y="3142709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02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792" y="3204264"/>
              <a:ext cx="23855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Reading Files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35696" y="3757101"/>
            <a:ext cx="4075231" cy="646331"/>
            <a:chOff x="1835696" y="3934797"/>
            <a:chExt cx="4075231" cy="646331"/>
          </a:xfrm>
        </p:grpSpPr>
        <p:sp>
          <p:nvSpPr>
            <p:cNvPr id="22" name="TextBox 21"/>
            <p:cNvSpPr txBox="1"/>
            <p:nvPr/>
          </p:nvSpPr>
          <p:spPr>
            <a:xfrm>
              <a:off x="1835696" y="3934797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03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99792" y="3996352"/>
              <a:ext cx="3211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Scraping the web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HY헤드라인M" panose="02030600000101010101" pitchFamily="18" charset="-127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835696" y="4565159"/>
            <a:ext cx="2882597" cy="646331"/>
            <a:chOff x="1835696" y="4726885"/>
            <a:chExt cx="2882597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1835696" y="4726885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99792" y="4788440"/>
              <a:ext cx="2018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Segoe UI Black" pitchFamily="34" charset="0"/>
                  <a:ea typeface="Segoe UI Black" pitchFamily="34" charset="0"/>
                  <a:cs typeface="Segoe UI Black" pitchFamily="34" charset="0"/>
                </a:rPr>
                <a:t>Using API 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0" y="141277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835696" y="5373216"/>
            <a:ext cx="2459405" cy="646331"/>
            <a:chOff x="1835696" y="5373216"/>
            <a:chExt cx="2459405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1835696" y="5373216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05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99792" y="5434771"/>
              <a:ext cx="1595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Segoe UI Black" pitchFamily="34" charset="0"/>
                  <a:ea typeface="나눔명조 ExtraBold" pitchFamily="18" charset="-127"/>
                  <a:cs typeface="Segoe UI Black" pitchFamily="34" charset="0"/>
                </a:rPr>
                <a:t>Practice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658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JSON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에서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string type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으로 받아오는 형태 </a:t>
            </a:r>
          </a:p>
          <a:p>
            <a:r>
              <a:rPr lang="mr-IN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–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serialized(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직렬화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)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된 데이터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0"/>
          <a:stretch/>
        </p:blipFill>
        <p:spPr>
          <a:xfrm>
            <a:off x="5148064" y="2321409"/>
            <a:ext cx="3528392" cy="28984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/>
          <a:stretch/>
        </p:blipFill>
        <p:spPr>
          <a:xfrm>
            <a:off x="519569" y="2321409"/>
            <a:ext cx="3635896" cy="29250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568" y="55172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Deserialized</a:t>
            </a:r>
            <a:r>
              <a:rPr lang="en-US" altLang="ko-KR" dirty="0" smtClean="0"/>
              <a:t> (</a:t>
            </a:r>
            <a:r>
              <a:rPr lang="ko-KR" altLang="en-US" dirty="0" smtClean="0"/>
              <a:t>병렬적인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병렬화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92080" y="55172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erialized (</a:t>
            </a:r>
            <a:r>
              <a:rPr lang="ko-KR" altLang="en-US" dirty="0" smtClean="0"/>
              <a:t>한 줄로 만듦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직렬화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4427984" y="3933056"/>
            <a:ext cx="648072" cy="36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4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1156682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JSON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4786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3888" y="1150442"/>
            <a:ext cx="1025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YAML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27199" y="1124800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43223" y="1156738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XML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2060848"/>
            <a:ext cx="327679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"name":"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홍길동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"age":24,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"address":"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 봉천동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married":false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"major":["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"]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"hobby":[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{"name":"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테니스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","class":"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"},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{"name":"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","class":"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"}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91880" y="1628800"/>
            <a:ext cx="32767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name:"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홍길동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age : 24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address: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 봉천동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majors: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married : False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hobbies: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hobby: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class: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name: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테니스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hobby: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class :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name : "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84168" y="1772816"/>
            <a:ext cx="28251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&lt;?xml version="1.0 encoding="UTF-8" ?&gt;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&lt;person&gt;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&lt;name type="string"&gt;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홍길동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&lt;/name&gt;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&lt;age type="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"&gt; 24 &lt;/age&gt;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&lt;address type="string"&gt;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관악구 봉천동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&lt;/address&gt;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&lt;married type="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"&gt; false &lt;/married&gt;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&lt;majors&gt;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&lt;major type="string"&gt;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경영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&lt;/major&gt;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&lt;major type="string"&gt;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&lt;/major&gt;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&lt;/majors&gt;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&lt;hobbies&gt;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&lt;hobby class="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운동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"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&lt;name type="string"&gt;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테니스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&lt;/name&gt;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&lt;/hobby&gt;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&lt;hobby class="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악기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"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&lt;name type="string"&gt;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기타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&lt;/name&gt;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&lt;/hobby&gt;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&lt;/hobbies&gt;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&lt;/person&gt;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JSON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1948714"/>
            <a:ext cx="6698436" cy="365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읽고 쓰기에도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기계가 분석하고 생성하기도 용이한       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경량의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 언어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표현하는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문법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독립형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포맷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다른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마크업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언어에 비해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트래픽량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처리비용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저장공간 면에 있어 비용 대비 성능이 매우 뛰어남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인터넷 기반 웹서비스들이 클라이언트와 서버가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메시지를 기본 데이터 형식으로 지정해 주고받음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30000"/>
              </a:lnSpc>
              <a:buFont typeface="맑은 고딕" panose="020B0503020000020004" pitchFamily="50" charset="-127"/>
              <a:buChar char="–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8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JSON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형식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071" y="1683380"/>
            <a:ext cx="82809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1) OBJECT : name/value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쌍들의 </a:t>
            </a:r>
            <a:r>
              <a:rPr lang="ko-KR" altLang="en-US" sz="20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비순서화된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set (hash)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{ name : value, name : value }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- name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“~”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형태의 유니코드 문자열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- value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“~”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string, number, T/F, null, object, array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2) ARRAY: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값들의 </a:t>
            </a:r>
            <a:r>
              <a:rPr lang="ko-KR" altLang="en-US" sz="20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순서화된</a:t>
            </a:r>
            <a:r>
              <a:rPr lang="ko-KR" altLang="en-US" sz="20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collection (list)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[ value, value, value ]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Ex. { "title" : "Data Science Book",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  "author" : "Joel Grus",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  "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publicationYear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: 2014,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  "topics" : [ "data", "science", "data science"] 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"price" : {"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ebook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: 3, "printed" : 4 } 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37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Python &lt;-&gt; JSON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문법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091330" y="2070215"/>
          <a:ext cx="3168352" cy="35833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24785752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381522644"/>
                    </a:ext>
                  </a:extLst>
                </a:gridCol>
              </a:tblGrid>
              <a:tr h="39449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JSON        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       </a:t>
                      </a:r>
                      <a:r>
                        <a:rPr lang="en-US" altLang="ko-KR" sz="1400" dirty="0"/>
                        <a:t>Python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014395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Object (hash)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dict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0629874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Array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List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72203500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unicode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6350617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 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, long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8856022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 (real)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float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3417594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True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True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9433059"/>
                  </a:ext>
                </a:extLst>
              </a:tr>
              <a:tr h="394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False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False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142066"/>
                  </a:ext>
                </a:extLst>
              </a:tr>
              <a:tr h="394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Null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None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3622987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499992" y="2060848"/>
          <a:ext cx="3168352" cy="35833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24785752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381522644"/>
                    </a:ext>
                  </a:extLst>
                </a:gridCol>
              </a:tblGrid>
              <a:tr h="39449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Python      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       </a:t>
                      </a:r>
                      <a:r>
                        <a:rPr lang="en-US" altLang="ko-KR" sz="1400" dirty="0"/>
                        <a:t>JSON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014395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dict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Object (hash)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0629874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list,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 tuple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Array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72203500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altLang="ko-KR" sz="1400" dirty="0"/>
                        <a:t>Unicode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6350617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, long,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float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8856022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3417594"/>
                  </a:ext>
                </a:extLst>
              </a:tr>
              <a:tr h="399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True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True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9433059"/>
                  </a:ext>
                </a:extLst>
              </a:tr>
              <a:tr h="394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False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False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0142066"/>
                  </a:ext>
                </a:extLst>
              </a:tr>
              <a:tr h="394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None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Null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3622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4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온라인 서버에서 데이터를 불러오는 구조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1560" y="3122871"/>
            <a:ext cx="2520280" cy="14843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클라이언트</a:t>
            </a:r>
          </a:p>
          <a:p>
            <a:pPr algn="ctr"/>
            <a:r>
              <a:rPr lang="en-US" altLang="ko-KR" sz="2000" dirty="0" smtClean="0"/>
              <a:t>(</a:t>
            </a:r>
            <a:r>
              <a:rPr lang="ko-KR" altLang="en-US" sz="2000" dirty="0" smtClean="0"/>
              <a:t>우리는 </a:t>
            </a:r>
            <a:r>
              <a:rPr lang="en-US" altLang="ko-KR" sz="2000" dirty="0" smtClean="0"/>
              <a:t>python)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6084168" y="3104964"/>
            <a:ext cx="2581090" cy="15201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서버</a:t>
            </a:r>
            <a:endParaRPr lang="en-US" altLang="ko-KR" sz="3000" dirty="0" smtClean="0"/>
          </a:p>
          <a:p>
            <a:pPr algn="ctr"/>
            <a:r>
              <a:rPr lang="en-US" sz="2000" dirty="0" smtClean="0"/>
              <a:t>(ex</a:t>
            </a:r>
            <a:r>
              <a:rPr lang="en-US" altLang="ko-KR" sz="2000" dirty="0" smtClean="0"/>
              <a:t>.</a:t>
            </a:r>
            <a:r>
              <a:rPr lang="en-US" sz="2000" dirty="0" smtClean="0"/>
              <a:t> </a:t>
            </a:r>
            <a:r>
              <a:rPr lang="ko-KR" altLang="en-US" sz="2000" dirty="0" smtClean="0"/>
              <a:t>다방 웹사이트</a:t>
            </a:r>
            <a:r>
              <a:rPr lang="en-US" altLang="ko-KR" sz="2000" dirty="0" smtClean="0"/>
              <a:t>)</a:t>
            </a:r>
            <a:endParaRPr lang="en-US" sz="2000" dirty="0"/>
          </a:p>
        </p:txBody>
      </p:sp>
      <p:sp>
        <p:nvSpPr>
          <p:cNvPr id="19" name="Circular Arrow 18"/>
          <p:cNvSpPr/>
          <p:nvPr/>
        </p:nvSpPr>
        <p:spPr>
          <a:xfrm>
            <a:off x="2710278" y="2599071"/>
            <a:ext cx="3733930" cy="2729433"/>
          </a:xfrm>
          <a:prstGeom prst="circularArrow">
            <a:avLst>
              <a:gd name="adj1" fmla="val 1125"/>
              <a:gd name="adj2" fmla="val 864482"/>
              <a:gd name="adj3" fmla="val 20362963"/>
              <a:gd name="adj4" fmla="val 11155995"/>
              <a:gd name="adj5" fmla="val 1027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3608" y="5085184"/>
            <a:ext cx="698064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Response</a:t>
            </a:r>
            <a:r>
              <a:rPr lang="ko-KR" altLang="en-US" sz="2000" b="1" dirty="0" smtClean="0"/>
              <a:t>는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json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string</a:t>
            </a:r>
            <a:r>
              <a:rPr lang="ko-KR" altLang="en-US" sz="2000" b="1" dirty="0" smtClean="0"/>
              <a:t> 형태로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감싸져서 돌아옴</a:t>
            </a:r>
            <a:r>
              <a:rPr lang="en-US" altLang="ko-KR" sz="2000" b="1" dirty="0" smtClean="0"/>
              <a:t>. (</a:t>
            </a:r>
            <a:r>
              <a:rPr lang="ko-KR" altLang="en-US" sz="2000" b="1" dirty="0" smtClean="0"/>
              <a:t>이 </a:t>
            </a:r>
            <a:r>
              <a:rPr lang="en-US" altLang="ko-KR" sz="2000" b="1" dirty="0" smtClean="0"/>
              <a:t>string</a:t>
            </a:r>
            <a:r>
              <a:rPr lang="ko-KR" altLang="en-US" sz="2000" b="1" dirty="0" smtClean="0"/>
              <a:t>은 원래 객체 </a:t>
            </a:r>
            <a:r>
              <a:rPr lang="en-US" altLang="ko-KR" sz="2000" b="1" dirty="0" smtClean="0"/>
              <a:t>type</a:t>
            </a:r>
            <a:r>
              <a:rPr lang="ko-KR" altLang="en-US" sz="2000" b="1" dirty="0" smtClean="0"/>
              <a:t>이 아님</a:t>
            </a:r>
            <a:r>
              <a:rPr lang="en-US" altLang="ko-KR" sz="2000" b="1" dirty="0" smtClean="0"/>
              <a:t>, </a:t>
            </a:r>
            <a:r>
              <a:rPr lang="en-US" altLang="ko-KR" sz="2000" b="1" dirty="0" err="1" smtClean="0"/>
              <a:t>deserialize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필요</a:t>
            </a:r>
            <a:r>
              <a:rPr lang="en-US" altLang="ko-KR" sz="2000" b="1" dirty="0" smtClean="0"/>
              <a:t>)</a:t>
            </a:r>
            <a:endParaRPr lang="en-US" sz="2000" b="1" dirty="0" smtClean="0"/>
          </a:p>
          <a:p>
            <a:pPr algn="ctr"/>
            <a:r>
              <a:rPr lang="en-US" sz="2500" b="1" u="sng" dirty="0" err="1" smtClean="0"/>
              <a:t>json.loads</a:t>
            </a:r>
            <a:r>
              <a:rPr lang="en-US" sz="2500" b="1" u="sng" dirty="0" smtClean="0"/>
              <a:t>( ) </a:t>
            </a:r>
            <a:endParaRPr lang="ko-KR" altLang="en-US" sz="2500" b="1" u="sng" dirty="0" smtClean="0"/>
          </a:p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원래 객체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type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으로 변환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(parsing)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하는 메소드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loads( 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516" y="1628800"/>
            <a:ext cx="8712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 err="1"/>
              <a:t>r</a:t>
            </a:r>
            <a:r>
              <a:rPr lang="en-US" sz="2500" b="1" u="sng" dirty="0" err="1" smtClean="0"/>
              <a:t>equests.get</a:t>
            </a:r>
            <a:r>
              <a:rPr lang="en-US" sz="2500" b="1" u="sng" dirty="0" smtClean="0"/>
              <a:t>(</a:t>
            </a:r>
            <a:r>
              <a:rPr lang="ko-KR" altLang="en-US" sz="2500" b="1" u="sng" dirty="0" smtClean="0"/>
              <a:t>서버</a:t>
            </a:r>
            <a:r>
              <a:rPr lang="en-US" altLang="ko-KR" sz="2500" b="1" u="sng" dirty="0" smtClean="0"/>
              <a:t> </a:t>
            </a:r>
            <a:r>
              <a:rPr lang="en-US" altLang="ko-KR" sz="2500" b="1" u="sng" dirty="0" err="1" smtClean="0"/>
              <a:t>url</a:t>
            </a:r>
            <a:r>
              <a:rPr lang="en-US" sz="2500" b="1" u="sng" dirty="0" smtClean="0"/>
              <a:t>)</a:t>
            </a:r>
            <a:r>
              <a:rPr lang="ko-KR" altLang="en-US" sz="2500" b="1" dirty="0" smtClean="0"/>
              <a:t> </a:t>
            </a:r>
          </a:p>
          <a:p>
            <a:pPr algn="ctr"/>
            <a:endParaRPr lang="ko-KR" altLang="en-US" sz="1000" b="1" dirty="0" smtClean="0"/>
          </a:p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python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에서 웹사이트에 요청 보내는 모듈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requests</a:t>
            </a:r>
            <a:endParaRPr lang="ko-KR" alt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get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메소드로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get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요청을 보냄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rot="10980401">
            <a:off x="2685048" y="2373203"/>
            <a:ext cx="3753442" cy="3062177"/>
          </a:xfrm>
          <a:prstGeom prst="circularArrow">
            <a:avLst>
              <a:gd name="adj1" fmla="val 1125"/>
              <a:gd name="adj2" fmla="val 864482"/>
              <a:gd name="adj3" fmla="val 20362963"/>
              <a:gd name="adj4" fmla="val 10800000"/>
              <a:gd name="adj5" fmla="val 1027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온라인 서버에서 데이터를 불러오는 구조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64" y="1829539"/>
            <a:ext cx="7162800" cy="4229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11960" y="3296305"/>
            <a:ext cx="396044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[1,2,3]</a:t>
            </a:r>
            <a:r>
              <a:rPr lang="ko-KR" altLang="en-US" sz="1300" dirty="0" smtClean="0">
                <a:solidFill>
                  <a:srgbClr val="FF0000"/>
                </a:solidFill>
              </a:rPr>
              <a:t> </a:t>
            </a:r>
            <a:r>
              <a:rPr lang="en-US" altLang="ko-KR" sz="1300" dirty="0" smtClean="0">
                <a:solidFill>
                  <a:srgbClr val="FF0000"/>
                </a:solidFill>
              </a:rPr>
              <a:t>list</a:t>
            </a:r>
            <a:r>
              <a:rPr lang="ko-KR" altLang="en-US" sz="1300" dirty="0" smtClean="0">
                <a:solidFill>
                  <a:srgbClr val="FF0000"/>
                </a:solidFill>
              </a:rPr>
              <a:t>를 </a:t>
            </a:r>
            <a:r>
              <a:rPr lang="en-US" altLang="ko-KR" sz="1300" dirty="0" smtClean="0">
                <a:solidFill>
                  <a:srgbClr val="FF0000"/>
                </a:solidFill>
              </a:rPr>
              <a:t>a</a:t>
            </a:r>
            <a:r>
              <a:rPr lang="ko-KR" altLang="en-US" sz="1300" dirty="0" smtClean="0">
                <a:solidFill>
                  <a:srgbClr val="FF0000"/>
                </a:solidFill>
              </a:rPr>
              <a:t>에 저장</a:t>
            </a:r>
          </a:p>
          <a:p>
            <a:endParaRPr lang="ko-KR" altLang="en-US" sz="1300" dirty="0" smtClean="0">
              <a:solidFill>
                <a:srgbClr val="FF0000"/>
              </a:solidFill>
            </a:endParaRPr>
          </a:p>
          <a:p>
            <a:r>
              <a:rPr lang="en-US" sz="1300" dirty="0">
                <a:solidFill>
                  <a:srgbClr val="FF0000"/>
                </a:solidFill>
              </a:rPr>
              <a:t>t</a:t>
            </a:r>
            <a:r>
              <a:rPr lang="en-US" sz="1300" dirty="0" smtClean="0">
                <a:solidFill>
                  <a:srgbClr val="FF0000"/>
                </a:solidFill>
              </a:rPr>
              <a:t>ype(a) -&gt; a</a:t>
            </a:r>
            <a:r>
              <a:rPr lang="ko-KR" altLang="en-US" sz="1300" dirty="0" smtClean="0">
                <a:solidFill>
                  <a:srgbClr val="FF0000"/>
                </a:solidFill>
              </a:rPr>
              <a:t>는</a:t>
            </a:r>
            <a:r>
              <a:rPr lang="en-US" altLang="ko-KR" sz="1300" dirty="0" smtClean="0">
                <a:solidFill>
                  <a:srgbClr val="FF0000"/>
                </a:solidFill>
              </a:rPr>
              <a:t> list</a:t>
            </a:r>
            <a:r>
              <a:rPr lang="ko-KR" altLang="en-US" sz="1300" dirty="0" smtClean="0">
                <a:solidFill>
                  <a:srgbClr val="FF0000"/>
                </a:solidFill>
              </a:rPr>
              <a:t> </a:t>
            </a:r>
            <a:r>
              <a:rPr lang="en-US" altLang="ko-KR" sz="1300" dirty="0" smtClean="0">
                <a:solidFill>
                  <a:srgbClr val="FF0000"/>
                </a:solidFill>
              </a:rPr>
              <a:t>type</a:t>
            </a:r>
            <a:endParaRPr lang="ko-KR" altLang="en-US" sz="1300" dirty="0" smtClean="0">
              <a:solidFill>
                <a:srgbClr val="FF0000"/>
              </a:solidFill>
            </a:endParaRPr>
          </a:p>
          <a:p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300" dirty="0" smtClean="0">
                <a:solidFill>
                  <a:srgbClr val="FF0000"/>
                </a:solidFill>
              </a:rPr>
              <a:t>*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json</a:t>
            </a:r>
            <a:r>
              <a:rPr lang="ko-KR" altLang="en-US" sz="1300" dirty="0" smtClean="0">
                <a:solidFill>
                  <a:srgbClr val="FF0000"/>
                </a:solidFill>
              </a:rPr>
              <a:t>모듈의 </a:t>
            </a:r>
            <a:r>
              <a:rPr lang="en-US" altLang="ko-KR" sz="1300" dirty="0" smtClean="0">
                <a:solidFill>
                  <a:srgbClr val="FF0000"/>
                </a:solidFill>
              </a:rPr>
              <a:t>dumps( ) </a:t>
            </a:r>
            <a:r>
              <a:rPr lang="ko-KR" altLang="en-US" sz="1300" dirty="0" smtClean="0">
                <a:solidFill>
                  <a:srgbClr val="FF0000"/>
                </a:solidFill>
              </a:rPr>
              <a:t>메소드로 반환되는 형태가 웹사이트가 </a:t>
            </a:r>
            <a:r>
              <a:rPr lang="en-US" altLang="ko-KR" sz="1300" dirty="0" smtClean="0">
                <a:solidFill>
                  <a:srgbClr val="FF0000"/>
                </a:solidFill>
              </a:rPr>
              <a:t>response</a:t>
            </a:r>
            <a:r>
              <a:rPr lang="ko-KR" altLang="en-US" sz="1300" dirty="0" smtClean="0">
                <a:solidFill>
                  <a:srgbClr val="FF0000"/>
                </a:solidFill>
              </a:rPr>
              <a:t>해서 데이터를 주는 형태 </a:t>
            </a:r>
          </a:p>
          <a:p>
            <a:r>
              <a:rPr lang="en-US" altLang="ko-KR" sz="1300" dirty="0" smtClean="0">
                <a:solidFill>
                  <a:srgbClr val="FF0000"/>
                </a:solidFill>
              </a:rPr>
              <a:t>-&gt;</a:t>
            </a:r>
            <a:r>
              <a:rPr lang="ko-KR" altLang="en-US" sz="1300" dirty="0" smtClean="0">
                <a:solidFill>
                  <a:srgbClr val="FF0000"/>
                </a:solidFill>
              </a:rPr>
              <a:t>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string type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</a:t>
            </a:r>
            <a:r>
              <a:rPr lang="en-US" altLang="ko-KR" sz="1300" b="1" u="sng" dirty="0" smtClean="0">
                <a:solidFill>
                  <a:srgbClr val="FF0000"/>
                </a:solidFill>
              </a:rPr>
              <a:t>‘</a:t>
            </a:r>
            <a:r>
              <a:rPr lang="ko-KR" altLang="en-US" sz="1300" b="1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1300" b="1" u="sng" dirty="0" smtClean="0">
                <a:solidFill>
                  <a:srgbClr val="FF0000"/>
                </a:solidFill>
              </a:rPr>
              <a:t>’</a:t>
            </a:r>
            <a:r>
              <a:rPr lang="ko-KR" altLang="en-US" sz="1300" b="1" u="sng" dirty="0" smtClean="0">
                <a:solidFill>
                  <a:srgbClr val="FF0000"/>
                </a:solidFill>
              </a:rPr>
              <a:t> 안에 감싸진 리스트</a:t>
            </a:r>
            <a:endParaRPr lang="en-US" altLang="ko-KR" sz="1300" b="1" u="sng" dirty="0" smtClean="0">
              <a:solidFill>
                <a:srgbClr val="FF0000"/>
              </a:solidFill>
            </a:endParaRPr>
          </a:p>
          <a:p>
            <a:endParaRPr lang="ko-KR" altLang="en-US" sz="1300" dirty="0" smtClean="0">
              <a:solidFill>
                <a:srgbClr val="FF0000"/>
              </a:solidFill>
            </a:endParaRPr>
          </a:p>
          <a:p>
            <a:r>
              <a:rPr lang="en-US" altLang="ko-KR" sz="1300" dirty="0" err="1" smtClean="0">
                <a:solidFill>
                  <a:srgbClr val="FF0000"/>
                </a:solidFill>
              </a:rPr>
              <a:t>json.dumps</a:t>
            </a:r>
            <a:r>
              <a:rPr lang="en-US" altLang="ko-KR" sz="1300" dirty="0" smtClean="0">
                <a:solidFill>
                  <a:srgbClr val="FF0000"/>
                </a:solidFill>
              </a:rPr>
              <a:t>(a)</a:t>
            </a:r>
            <a:r>
              <a:rPr lang="ko-KR" altLang="en-US" sz="1300" dirty="0" smtClean="0">
                <a:solidFill>
                  <a:srgbClr val="FF0000"/>
                </a:solidFill>
              </a:rPr>
              <a:t>로 온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en-US" altLang="ko-KR" sz="1300" dirty="0" err="1">
                <a:solidFill>
                  <a:srgbClr val="FF0000"/>
                </a:solidFill>
              </a:rPr>
              <a:t>json</a:t>
            </a:r>
            <a:r>
              <a:rPr lang="en-US" altLang="ko-KR" sz="1300" dirty="0" smtClean="0">
                <a:solidFill>
                  <a:srgbClr val="FF0000"/>
                </a:solidFill>
              </a:rPr>
              <a:t> string</a:t>
            </a:r>
            <a:r>
              <a:rPr lang="ko-KR" altLang="en-US" sz="1300" dirty="0" smtClean="0">
                <a:solidFill>
                  <a:srgbClr val="FF0000"/>
                </a:solidFill>
              </a:rPr>
              <a:t> 형태을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json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객체 형태로 변환해주는 메소드 </a:t>
            </a:r>
            <a:r>
              <a:rPr lang="en-US" altLang="ko-KR" sz="1300" dirty="0" smtClean="0">
                <a:solidFill>
                  <a:srgbClr val="FF0000"/>
                </a:solidFill>
              </a:rPr>
              <a:t>-&gt;</a:t>
            </a:r>
            <a:r>
              <a:rPr lang="ko-KR" altLang="en-US" sz="1300" dirty="0" smtClean="0">
                <a:solidFill>
                  <a:srgbClr val="FF0000"/>
                </a:solidFill>
              </a:rPr>
              <a:t>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json</a:t>
            </a:r>
            <a:r>
              <a:rPr lang="ko-KR" altLang="en-US" sz="1300" dirty="0" smtClean="0">
                <a:solidFill>
                  <a:srgbClr val="FF0000"/>
                </a:solidFill>
              </a:rPr>
              <a:t>모듈의 </a:t>
            </a:r>
            <a:r>
              <a:rPr lang="en-US" altLang="ko-KR" sz="1300" dirty="0" smtClean="0">
                <a:solidFill>
                  <a:srgbClr val="FF0000"/>
                </a:solidFill>
              </a:rPr>
              <a:t>loads( )</a:t>
            </a:r>
          </a:p>
          <a:p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Parsing JSON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903948"/>
            <a:ext cx="82809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serialized = """ { "title" : "Data Science Book",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"author" : "Joel Grus",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publicationYear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 : 2014,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"topics" : [ "data", "science", "data science"] } """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deserialized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json.loads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(serialized)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print(type(serialized))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print(type(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deserialized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[EX]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Github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API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903948"/>
            <a:ext cx="82809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requests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#API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가져오고 </a:t>
            </a:r>
            <a:r>
              <a:rPr lang="ko-KR" altLang="en-US" sz="2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직렬화하기</a:t>
            </a:r>
            <a:endParaRPr lang="en-US" altLang="ko-KR" sz="2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endpoint = "https://api.github.com/users/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joelgrus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/repos"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 =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json.loads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requests.get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(endpoint).text)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309" r="24" b="48891"/>
          <a:stretch/>
        </p:blipFill>
        <p:spPr>
          <a:xfrm>
            <a:off x="1043608" y="1700808"/>
            <a:ext cx="18283530" cy="46085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[EX]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Github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API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7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What is the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Stdin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 &amp;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Stdout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Stdin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&amp; </a:t>
            </a: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Stdout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1772816"/>
            <a:ext cx="8172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Font typeface="Wingdings" panose="05000000000000000000" pitchFamily="2" charset="2"/>
              <a:buChar char="§"/>
            </a:pPr>
            <a:endParaRPr lang="en-US" altLang="ko-KR" sz="1800" dirty="0">
              <a:latin typeface="나눔고딕"/>
            </a:endParaRPr>
          </a:p>
          <a:p>
            <a:pPr indent="-324000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고딕"/>
              </a:rPr>
              <a:t>윈도우 명령 프롬프트</a:t>
            </a:r>
            <a:r>
              <a:rPr lang="en-US" altLang="ko-KR" sz="1800" dirty="0">
                <a:latin typeface="나눔고딕"/>
              </a:rPr>
              <a:t>(</a:t>
            </a:r>
            <a:r>
              <a:rPr lang="en-US" altLang="ko-KR" sz="1800" dirty="0" err="1">
                <a:latin typeface="나눔고딕"/>
              </a:rPr>
              <a:t>cmd</a:t>
            </a:r>
            <a:r>
              <a:rPr lang="en-US" altLang="ko-KR" sz="1800" dirty="0">
                <a:latin typeface="나눔고딕"/>
              </a:rPr>
              <a:t>)</a:t>
            </a:r>
            <a:r>
              <a:rPr lang="ko-KR" altLang="en-US" sz="1800" dirty="0">
                <a:latin typeface="나눔고딕"/>
              </a:rPr>
              <a:t>로 </a:t>
            </a:r>
            <a:r>
              <a:rPr lang="en-US" altLang="ko-KR" sz="1800" dirty="0">
                <a:latin typeface="나눔고딕"/>
              </a:rPr>
              <a:t>python</a:t>
            </a:r>
            <a:r>
              <a:rPr lang="ko-KR" altLang="en-US" sz="1800" dirty="0">
                <a:latin typeface="나눔고딕"/>
              </a:rPr>
              <a:t>을</a:t>
            </a:r>
            <a:r>
              <a:rPr lang="en-US" altLang="ko-KR" sz="1800" dirty="0">
                <a:latin typeface="나눔고딕"/>
              </a:rPr>
              <a:t> </a:t>
            </a:r>
            <a:r>
              <a:rPr lang="ko-KR" altLang="en-US" sz="1800" dirty="0">
                <a:latin typeface="나눔고딕"/>
              </a:rPr>
              <a:t>실행시킨다면 </a:t>
            </a:r>
            <a:r>
              <a:rPr lang="en-US" altLang="ko-KR" sz="1800" b="1" dirty="0" err="1">
                <a:latin typeface="나눔고딕"/>
              </a:rPr>
              <a:t>sys.stdin</a:t>
            </a:r>
            <a:r>
              <a:rPr lang="ko-KR" altLang="en-US" sz="1800" dirty="0">
                <a:latin typeface="나눔고딕"/>
              </a:rPr>
              <a:t>과 </a:t>
            </a:r>
            <a:r>
              <a:rPr lang="en-US" altLang="ko-KR" sz="1800" b="1" dirty="0" err="1">
                <a:latin typeface="나눔고딕"/>
              </a:rPr>
              <a:t>sys.stdou</a:t>
            </a:r>
            <a:r>
              <a:rPr lang="en-US" altLang="ko-KR" sz="1800" dirty="0" err="1">
                <a:latin typeface="나눔고딕"/>
              </a:rPr>
              <a:t>t</a:t>
            </a:r>
            <a:r>
              <a:rPr lang="ko-KR" altLang="en-US" sz="1800" dirty="0">
                <a:latin typeface="나눔고딕"/>
              </a:rPr>
              <a:t>으로 데이터를 </a:t>
            </a:r>
            <a:r>
              <a:rPr lang="en-US" altLang="ko-KR" sz="1800" dirty="0">
                <a:latin typeface="나눔고딕"/>
              </a:rPr>
              <a:t>‘</a:t>
            </a:r>
            <a:r>
              <a:rPr lang="en-US" altLang="ko-KR" sz="1800" b="1" dirty="0">
                <a:latin typeface="나눔고딕"/>
              </a:rPr>
              <a:t>Piping</a:t>
            </a:r>
            <a:r>
              <a:rPr lang="en-US" altLang="ko-KR" sz="1800" dirty="0">
                <a:latin typeface="나눔고딕"/>
              </a:rPr>
              <a:t>’</a:t>
            </a:r>
            <a:r>
              <a:rPr lang="ko-KR" altLang="en-US" sz="1800" dirty="0">
                <a:latin typeface="나눔고딕"/>
              </a:rPr>
              <a:t>할 수 있다</a:t>
            </a:r>
            <a:r>
              <a:rPr lang="en-US" altLang="ko-KR" sz="1800" dirty="0">
                <a:latin typeface="나눔고딕"/>
              </a:rPr>
              <a:t>.</a:t>
            </a:r>
            <a:br>
              <a:rPr lang="en-US" altLang="ko-KR" sz="1800" dirty="0">
                <a:latin typeface="나눔고딕"/>
              </a:rPr>
            </a:br>
            <a:endParaRPr lang="en-US" altLang="ko-KR" sz="1800" dirty="0">
              <a:latin typeface="나눔고딕"/>
            </a:endParaRPr>
          </a:p>
          <a:p>
            <a:pPr indent="-324000"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+mj-lt"/>
              </a:rPr>
              <a:t>Piping</a:t>
            </a:r>
            <a:r>
              <a:rPr lang="en-US" altLang="ko-KR" sz="1800" dirty="0">
                <a:latin typeface="나눔고딕"/>
              </a:rPr>
              <a:t>: </a:t>
            </a:r>
            <a:r>
              <a:rPr lang="ko-KR" altLang="en-US" sz="1800" dirty="0"/>
              <a:t>복수의 명령어들을 서로 직접 결합시키는 것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	   </a:t>
            </a:r>
            <a:r>
              <a:rPr lang="ko-KR" altLang="en-US" sz="1800" b="1" dirty="0"/>
              <a:t>파이프</a:t>
            </a:r>
            <a:r>
              <a:rPr lang="en-US" altLang="ko-KR" sz="1800" b="1" dirty="0"/>
              <a:t>(|) </a:t>
            </a:r>
            <a:r>
              <a:rPr lang="ko-KR" altLang="en-US" sz="1800" dirty="0"/>
              <a:t>라는 기호가 사용됩니다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Ex)</a:t>
            </a:r>
            <a:br>
              <a:rPr lang="en-US" altLang="ko-KR" sz="1800" dirty="0"/>
            </a:br>
            <a:r>
              <a:rPr lang="en-US" altLang="ko-KR" sz="1800" dirty="0"/>
              <a:t> type test.txt | python egrep.py </a:t>
            </a:r>
            <a:r>
              <a:rPr lang="en-US" altLang="ko-KR" sz="1800" dirty="0">
                <a:solidFill>
                  <a:srgbClr val="FF0000"/>
                </a:solidFill>
              </a:rPr>
              <a:t>"[0-9]" </a:t>
            </a:r>
            <a:r>
              <a:rPr lang="en-US" altLang="ko-KR" sz="1800" dirty="0"/>
              <a:t>| </a:t>
            </a:r>
            <a:r>
              <a:rPr lang="en-US" altLang="ko-KR" sz="1800" dirty="0">
                <a:solidFill>
                  <a:srgbClr val="0000FF"/>
                </a:solidFill>
              </a:rPr>
              <a:t>python</a:t>
            </a:r>
            <a:r>
              <a:rPr lang="en-US" altLang="ko-KR" sz="1800" dirty="0"/>
              <a:t> line_count.py</a:t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* “ </a:t>
            </a:r>
            <a:r>
              <a:rPr lang="en-US" altLang="ko-KR" sz="1800" b="1" dirty="0"/>
              <a:t>|</a:t>
            </a:r>
            <a:r>
              <a:rPr lang="en-US" altLang="ko-KR" sz="1800" dirty="0"/>
              <a:t> “</a:t>
            </a:r>
            <a:r>
              <a:rPr lang="ko-KR" altLang="en-US" sz="1800" dirty="0"/>
              <a:t>는 </a:t>
            </a:r>
            <a:r>
              <a:rPr lang="ko-KR" altLang="en-US" sz="1800" b="1" u="sng" dirty="0"/>
              <a:t>왼쪽의 출력을 오른편의 입력으로 사용하라</a:t>
            </a:r>
            <a:r>
              <a:rPr lang="en-US" altLang="ko-KR" sz="1800" dirty="0"/>
              <a:t>’</a:t>
            </a:r>
            <a:r>
              <a:rPr lang="ko-KR" altLang="en-US" sz="1800" dirty="0"/>
              <a:t>라는 의미</a:t>
            </a:r>
            <a:r>
              <a:rPr lang="en-US" altLang="ko-KR" sz="1800" dirty="0">
                <a:latin typeface="나눔고딕"/>
              </a:rPr>
              <a:t/>
            </a:r>
            <a:br>
              <a:rPr lang="en-US" altLang="ko-KR" sz="1800" dirty="0">
                <a:latin typeface="나눔고딕"/>
              </a:rPr>
            </a:br>
            <a:endParaRPr lang="en-US" altLang="ko-KR" sz="1800" dirty="0">
              <a:latin typeface="나눔고딕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 err="1"/>
              <a:t>stdin</a:t>
            </a:r>
            <a:r>
              <a:rPr lang="en-US" altLang="ko-KR" sz="1800" b="1" dirty="0">
                <a:latin typeface="나눔고딕"/>
              </a:rPr>
              <a:t>: ‘standard input’/ </a:t>
            </a:r>
            <a:r>
              <a:rPr lang="ko-KR" altLang="en-US" sz="1800" b="1" dirty="0">
                <a:latin typeface="나눔고딕"/>
              </a:rPr>
              <a:t>표준 입력에서 데이터를 읽어온다</a:t>
            </a:r>
            <a:r>
              <a:rPr lang="en-US" altLang="ko-KR" sz="1800" b="1" dirty="0">
                <a:latin typeface="나눔고딕"/>
              </a:rPr>
              <a:t>.</a:t>
            </a:r>
          </a:p>
          <a:p>
            <a:pPr indent="-324000"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latin typeface="+mj-lt"/>
              </a:rPr>
              <a:t>stdout</a:t>
            </a:r>
            <a:r>
              <a:rPr lang="en-US" altLang="ko-KR" sz="1800" b="1" dirty="0">
                <a:latin typeface="나눔고딕"/>
              </a:rPr>
              <a:t>: ‘standard output’ / </a:t>
            </a:r>
            <a:r>
              <a:rPr lang="ko-KR" altLang="en-US" sz="1800" b="1" dirty="0">
                <a:latin typeface="나눔고딕"/>
              </a:rPr>
              <a:t>해당 데이터를 표준입력으로 내보낸다</a:t>
            </a:r>
            <a:r>
              <a:rPr lang="en-US" altLang="ko-KR" sz="1800" b="1" dirty="0">
                <a:latin typeface="나눔고딕"/>
              </a:rPr>
              <a:t>.</a:t>
            </a:r>
          </a:p>
          <a:p>
            <a:pPr marL="18900" indent="0">
              <a:buNone/>
            </a:pPr>
            <a:r>
              <a:rPr lang="en-US" altLang="ko-KR" sz="1800" dirty="0">
                <a:latin typeface="나눔고딕"/>
              </a:rPr>
              <a:t/>
            </a:r>
            <a:br>
              <a:rPr lang="en-US" altLang="ko-KR" sz="1800" dirty="0">
                <a:latin typeface="나눔고딕"/>
              </a:rPr>
            </a:br>
            <a:endParaRPr lang="ko-KR" altLang="en-US" sz="1200" dirty="0">
              <a:latin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0745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[EX]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Github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API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903948"/>
            <a:ext cx="82809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from collections import Counter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from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dateutil.parser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import parse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Parsing dates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dates = [parse(repo["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created_at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"]) for repo in repos]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저장소 생성 개수 알아보기 </a:t>
            </a:r>
            <a:endParaRPr lang="en-US" altLang="ko-KR" sz="2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month_counts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Counter(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date.month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for date in dates)</a:t>
            </a:r>
          </a:p>
          <a:p>
            <a:pPr>
              <a:lnSpc>
                <a:spcPct val="130000"/>
              </a:lnSpc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weekday_counts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Counter(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date.weekday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for date in dates)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[EX]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Github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API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903948"/>
            <a:ext cx="82809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생성한 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저장소에서 사용한 언어 알아보기</a:t>
            </a:r>
            <a:endParaRPr lang="en-US" altLang="ko-KR" sz="2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last_5_repositories = sorted(repos, key=lambda r: r["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created_at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"], reverse=True)[:5]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last_5_languages = [repo["language"] for repo in last_5_repositories]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print(last_5_languages)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287" y="27069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egoe UI Black" pitchFamily="34" charset="0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6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375408" y="2469600"/>
            <a:ext cx="6206322" cy="455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http://apps.twitter.com/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9" y="3208620"/>
            <a:ext cx="7918000" cy="146361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84272" t="9167" r="290" b="69583"/>
          <a:stretch/>
        </p:blipFill>
        <p:spPr>
          <a:xfrm>
            <a:off x="7107490" y="4566965"/>
            <a:ext cx="1776413" cy="485775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인증받기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995697" y="3261032"/>
            <a:ext cx="392727" cy="1742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37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인증받기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80" y="2321850"/>
            <a:ext cx="6173876" cy="4028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2627784" y="3119892"/>
            <a:ext cx="594267" cy="1742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627784" y="3674880"/>
            <a:ext cx="432000" cy="1742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27784" y="2564904"/>
            <a:ext cx="432000" cy="1742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23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인증받기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18" y="2377089"/>
            <a:ext cx="7202364" cy="2937177"/>
          </a:xfrm>
          <a:prstGeom prst="rect">
            <a:avLst/>
          </a:prstGeom>
          <a:ln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6309"/>
          <a:stretch/>
        </p:blipFill>
        <p:spPr>
          <a:xfrm>
            <a:off x="970818" y="5457255"/>
            <a:ext cx="7202364" cy="828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701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인증받기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158" b="-2"/>
          <a:stretch/>
        </p:blipFill>
        <p:spPr>
          <a:xfrm>
            <a:off x="364193" y="2535944"/>
            <a:ext cx="7920880" cy="2082192"/>
          </a:xfrm>
          <a:prstGeom prst="rect">
            <a:avLst/>
          </a:prstGeom>
          <a:ln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1428" b="9741"/>
          <a:stretch/>
        </p:blipFill>
        <p:spPr>
          <a:xfrm>
            <a:off x="2268044" y="4158931"/>
            <a:ext cx="6546717" cy="208277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4" name="화살표: 아래쪽 23"/>
          <p:cNvSpPr/>
          <p:nvPr/>
        </p:nvSpPr>
        <p:spPr>
          <a:xfrm>
            <a:off x="5541402" y="3769270"/>
            <a:ext cx="569665" cy="598227"/>
          </a:xfrm>
          <a:prstGeom prst="downArrow">
            <a:avLst/>
          </a:prstGeom>
          <a:gradFill>
            <a:gsLst>
              <a:gs pos="65000">
                <a:srgbClr val="336298"/>
              </a:gs>
              <a:gs pos="51000">
                <a:srgbClr val="2C699F"/>
              </a:gs>
              <a:gs pos="37000">
                <a:srgbClr val="1E77AE"/>
              </a:gs>
              <a:gs pos="30000">
                <a:srgbClr val="177EB6"/>
              </a:gs>
              <a:gs pos="11000">
                <a:srgbClr val="1085BD"/>
              </a:gs>
              <a:gs pos="0">
                <a:srgbClr val="0192CB"/>
              </a:gs>
              <a:gs pos="100000">
                <a:srgbClr val="3A5B9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2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32" y="2872980"/>
            <a:ext cx="7720047" cy="22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5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7" y="2824204"/>
            <a:ext cx="8667666" cy="2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3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7" y="2824204"/>
            <a:ext cx="8667666" cy="236961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81050" y="4756403"/>
            <a:ext cx="5447134" cy="184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148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15" y="2432268"/>
            <a:ext cx="6984776" cy="36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What is the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Stdin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 &amp;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Stdout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Stdin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&amp; </a:t>
            </a: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Stdout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1772816"/>
            <a:ext cx="8172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나눔고딕"/>
              </a:rPr>
              <a:t>Ex1) </a:t>
            </a:r>
            <a:r>
              <a:rPr lang="ko-KR" altLang="en-US" sz="2000" b="1" dirty="0">
                <a:latin typeface="나눔고딕"/>
              </a:rPr>
              <a:t>문서를 읽고 주어진 </a:t>
            </a:r>
            <a:r>
              <a:rPr lang="ko-KR" altLang="en-US" sz="2000" b="1" dirty="0" err="1">
                <a:latin typeface="나눔고딕"/>
              </a:rPr>
              <a:t>정규표현식</a:t>
            </a:r>
            <a:r>
              <a:rPr lang="en-US" altLang="ko-KR" sz="2000" b="1" dirty="0">
                <a:latin typeface="나눔고딕"/>
              </a:rPr>
              <a:t>(regex)</a:t>
            </a:r>
            <a:r>
              <a:rPr lang="ko-KR" altLang="en-US" sz="2000" b="1" dirty="0">
                <a:latin typeface="나눔고딕"/>
              </a:rPr>
              <a:t>와 매칭되는 줄을 </a:t>
            </a:r>
            <a:r>
              <a:rPr lang="en-US" altLang="ko-KR" sz="2000" b="1" dirty="0">
                <a:latin typeface="나눔고딕"/>
              </a:rPr>
              <a:t/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2000" b="1" dirty="0">
                <a:latin typeface="나눔고딕"/>
              </a:rPr>
              <a:t>       </a:t>
            </a:r>
            <a:r>
              <a:rPr lang="ko-KR" altLang="en-US" sz="2000" b="1" dirty="0">
                <a:latin typeface="나눔고딕"/>
              </a:rPr>
              <a:t>출력해주는 코드를 작성해 보자</a:t>
            </a:r>
            <a:r>
              <a:rPr lang="en-US" altLang="ko-KR" sz="2000" b="1" dirty="0">
                <a:latin typeface="나눔고딕"/>
              </a:rPr>
              <a:t/>
            </a:r>
            <a:br>
              <a:rPr lang="en-US" altLang="ko-KR" sz="2000" b="1" dirty="0">
                <a:latin typeface="나눔고딕"/>
              </a:rPr>
            </a:br>
            <a:r>
              <a:rPr lang="ko-KR" altLang="en-US" sz="20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ko-KR" altLang="en-US" sz="20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egrep.py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import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sys</a:t>
            </a:r>
            <a:r>
              <a:rPr lang="en-US" altLang="ko-KR" sz="1800" b="1" dirty="0">
                <a:solidFill>
                  <a:srgbClr val="595959"/>
                </a:solidFill>
                <a:latin typeface="나눔고딕"/>
              </a:rPr>
              <a:t>,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re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</a:t>
            </a:r>
            <a:r>
              <a:rPr lang="en-US" altLang="ko-KR" sz="1800" dirty="0" err="1">
                <a:solidFill>
                  <a:srgbClr val="FF0000"/>
                </a:solidFill>
                <a:latin typeface="나눔고딕"/>
              </a:rPr>
              <a:t>sys.argv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는 커맨드 라인에서 사용할 수 있는 모든 인자에 대한 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list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이다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. </a:t>
            </a:r>
            <a:br>
              <a:rPr lang="en-US" altLang="ko-KR" sz="1800" dirty="0">
                <a:solidFill>
                  <a:srgbClr val="FF0000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</a:t>
            </a:r>
            <a:r>
              <a:rPr lang="en-US" altLang="ko-KR" sz="1800" dirty="0" err="1">
                <a:solidFill>
                  <a:srgbClr val="FF0000"/>
                </a:solidFill>
                <a:latin typeface="나눔고딕"/>
              </a:rPr>
              <a:t>sys.argv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[0] 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는 프로그램의 이름을 </a:t>
            </a:r>
            <a:r>
              <a:rPr lang="ko-KR" altLang="en-US" sz="1800" dirty="0" err="1">
                <a:solidFill>
                  <a:srgbClr val="FF0000"/>
                </a:solidFill>
                <a:latin typeface="나눔고딕"/>
              </a:rPr>
              <a:t>나태낸다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FF0000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</a:t>
            </a:r>
            <a:r>
              <a:rPr lang="en-US" altLang="ko-KR" sz="1800" dirty="0" err="1">
                <a:solidFill>
                  <a:srgbClr val="FF0000"/>
                </a:solidFill>
                <a:latin typeface="나눔고딕"/>
              </a:rPr>
              <a:t>sys.argv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[1] 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커맨드 라인에서 주어지는 정규 표현식이다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.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regex = </a:t>
            </a:r>
            <a:r>
              <a:rPr lang="en-US" altLang="ko-KR" sz="1800" b="1" dirty="0" err="1">
                <a:latin typeface="나눔고딕"/>
              </a:rPr>
              <a:t>sys.argv</a:t>
            </a:r>
            <a:r>
              <a:rPr lang="en-US" altLang="ko-KR" sz="1800" b="1" dirty="0">
                <a:latin typeface="나눔고딕"/>
              </a:rPr>
              <a:t>[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1</a:t>
            </a:r>
            <a:r>
              <a:rPr lang="en-US" altLang="ko-KR" sz="1800" b="1" dirty="0">
                <a:latin typeface="나눔고딕"/>
              </a:rPr>
              <a:t>]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for every line passed into the script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for line in </a:t>
            </a:r>
            <a:r>
              <a:rPr lang="en-US" altLang="ko-KR" sz="1800" b="1" dirty="0" err="1">
                <a:latin typeface="나눔고딕"/>
              </a:rPr>
              <a:t>sys.stdin</a:t>
            </a:r>
            <a:r>
              <a:rPr lang="en-US" altLang="ko-KR" sz="1800" b="1" dirty="0">
                <a:latin typeface="나눔고딕"/>
              </a:rPr>
              <a:t>:</a:t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>	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if it matches the regex, write it to </a:t>
            </a:r>
            <a:r>
              <a:rPr lang="en-US" altLang="ko-KR" sz="1800" dirty="0" err="1">
                <a:solidFill>
                  <a:srgbClr val="FF0000"/>
                </a:solidFill>
                <a:latin typeface="나눔고딕"/>
              </a:rPr>
              <a:t>stdout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>	</a:t>
            </a:r>
            <a:r>
              <a:rPr lang="en-US" altLang="ko-KR" sz="1800" b="1" dirty="0">
                <a:latin typeface="나눔고딕"/>
              </a:rPr>
              <a:t>if </a:t>
            </a:r>
            <a:r>
              <a:rPr lang="en-US" altLang="ko-KR" sz="1800" b="1" dirty="0" err="1">
                <a:latin typeface="나눔고딕"/>
              </a:rPr>
              <a:t>re.search</a:t>
            </a:r>
            <a:r>
              <a:rPr lang="en-US" altLang="ko-KR" sz="1800" b="1" dirty="0">
                <a:latin typeface="나눔고딕"/>
              </a:rPr>
              <a:t>(regex, line):</a:t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		</a:t>
            </a:r>
            <a:r>
              <a:rPr lang="en-US" altLang="ko-KR" sz="1800" b="1" dirty="0" err="1">
                <a:latin typeface="나눔고딕"/>
              </a:rPr>
              <a:t>sys.stdout.write</a:t>
            </a:r>
            <a:r>
              <a:rPr lang="en-US" altLang="ko-KR" sz="1800" b="1" dirty="0">
                <a:latin typeface="나눔고딕"/>
              </a:rPr>
              <a:t>(line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>)</a:t>
            </a:r>
            <a:endParaRPr lang="ko-KR" altLang="en-US" sz="1800" dirty="0">
              <a:latin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7389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439653" y="2762559"/>
            <a:ext cx="5436604" cy="455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임의로 몇 개의 트윗만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Streaming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/>
          <p:cNvSpPr txBox="1">
            <a:spLocks/>
          </p:cNvSpPr>
          <p:nvPr/>
        </p:nvSpPr>
        <p:spPr>
          <a:xfrm>
            <a:off x="1972895" y="3386349"/>
            <a:ext cx="6206322" cy="583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많은 트윗을 검색하려면</a:t>
            </a: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…?</a:t>
            </a: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414604" y="2762559"/>
            <a:ext cx="1933200" cy="455344"/>
          </a:xfrm>
          <a:prstGeom prst="rect">
            <a:avLst/>
          </a:prstGeom>
          <a:solidFill>
            <a:srgbClr val="3A5B9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 API</a:t>
            </a:r>
          </a:p>
        </p:txBody>
      </p:sp>
    </p:spTree>
    <p:extLst>
      <p:ext uri="{BB962C8B-B14F-4D97-AF65-F5344CB8AC3E}">
        <p14:creationId xmlns:p14="http://schemas.microsoft.com/office/powerpoint/2010/main" val="161997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439653" y="2762559"/>
            <a:ext cx="5436604" cy="455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임의로 몇 개의 트윗만 불러오기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52617" y="4241947"/>
            <a:ext cx="5436604" cy="941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훨씬 많은 양의 트윗 불러오기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access token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필요하다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Streaming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/>
          <p:cNvSpPr txBox="1">
            <a:spLocks/>
          </p:cNvSpPr>
          <p:nvPr/>
        </p:nvSpPr>
        <p:spPr>
          <a:xfrm>
            <a:off x="1972895" y="3386349"/>
            <a:ext cx="6206322" cy="583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많은 트윗을 검색하려면</a:t>
            </a: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…?</a:t>
            </a: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414604" y="2762559"/>
            <a:ext cx="1933200" cy="455344"/>
          </a:xfrm>
          <a:prstGeom prst="rect">
            <a:avLst/>
          </a:prstGeom>
          <a:solidFill>
            <a:srgbClr val="3A5B9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 API</a:t>
            </a: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227568" y="4241947"/>
            <a:ext cx="1933260" cy="941030"/>
          </a:xfrm>
          <a:prstGeom prst="rect">
            <a:avLst/>
          </a:prstGeom>
          <a:solidFill>
            <a:srgbClr val="3A5B9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Streaming API</a:t>
            </a:r>
          </a:p>
        </p:txBody>
      </p:sp>
      <p:sp>
        <p:nvSpPr>
          <p:cNvPr id="25" name="화살표: 아래쪽 24"/>
          <p:cNvSpPr/>
          <p:nvPr/>
        </p:nvSpPr>
        <p:spPr>
          <a:xfrm rot="16200000">
            <a:off x="1456101" y="4413349"/>
            <a:ext cx="569665" cy="598227"/>
          </a:xfrm>
          <a:prstGeom prst="downArrow">
            <a:avLst/>
          </a:prstGeom>
          <a:gradFill>
            <a:gsLst>
              <a:gs pos="65000">
                <a:srgbClr val="336298"/>
              </a:gs>
              <a:gs pos="51000">
                <a:srgbClr val="2C699F"/>
              </a:gs>
              <a:gs pos="37000">
                <a:srgbClr val="1E77AE"/>
              </a:gs>
              <a:gs pos="30000">
                <a:srgbClr val="177EB6"/>
              </a:gs>
              <a:gs pos="11000">
                <a:srgbClr val="1085BD"/>
              </a:gs>
              <a:gs pos="0">
                <a:srgbClr val="0192CB"/>
              </a:gs>
              <a:gs pos="100000">
                <a:srgbClr val="3A5B9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18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Streaming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914450" cy="37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1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4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Twithon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Streaming API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135594"/>
            <a:ext cx="37433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5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36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Tweepy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Streaming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557" b="1"/>
          <a:stretch/>
        </p:blipFill>
        <p:spPr>
          <a:xfrm>
            <a:off x="1933125" y="2492617"/>
            <a:ext cx="5519195" cy="37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76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36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Tweepy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Tweepy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34" y="2471746"/>
            <a:ext cx="7077168" cy="363501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28208" y="3160998"/>
            <a:ext cx="1116000" cy="184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27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36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Using “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Tweepy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API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Tweepy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40768"/>
            <a:ext cx="4557854" cy="48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0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Import CSV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방식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22254" y="4683705"/>
            <a:ext cx="8899492" cy="358728"/>
            <a:chOff x="251520" y="5265072"/>
            <a:chExt cx="8899492" cy="35872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251520" y="5270471"/>
              <a:ext cx="8899492" cy="353329"/>
            </a:xfrm>
            <a:prstGeom prst="rect">
              <a:avLst/>
            </a:prstGeom>
          </p:spPr>
        </p:pic>
        <p:sp>
          <p:nvSpPr>
            <p:cNvPr id="26" name="직사각형 25">
              <a:extLst/>
            </p:cNvPr>
            <p:cNvSpPr/>
            <p:nvPr/>
          </p:nvSpPr>
          <p:spPr>
            <a:xfrm>
              <a:off x="1153376" y="5435162"/>
              <a:ext cx="7560000" cy="1709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/>
            </p:cNvPr>
            <p:cNvSpPr/>
            <p:nvPr/>
          </p:nvSpPr>
          <p:spPr>
            <a:xfrm>
              <a:off x="927199" y="5265072"/>
              <a:ext cx="468000" cy="1636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638425"/>
            <a:ext cx="88011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6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Import CSV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" name="타원 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Pandas </a:t>
            </a: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/>
          <p:cNvSpPr txBox="1">
            <a:spLocks/>
          </p:cNvSpPr>
          <p:nvPr/>
        </p:nvSpPr>
        <p:spPr>
          <a:xfrm>
            <a:off x="1375408" y="2389456"/>
            <a:ext cx="6206322" cy="455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 pandas as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</a:t>
            </a: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75" y="2916808"/>
            <a:ext cx="4777962" cy="1235778"/>
          </a:xfrm>
          <a:prstGeom prst="rect">
            <a:avLst/>
          </a:prstGeom>
        </p:spPr>
      </p:pic>
      <p:pic>
        <p:nvPicPr>
          <p:cNvPr id="24" name="그림 2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64" y="4143648"/>
            <a:ext cx="4607963" cy="2133926"/>
          </a:xfrm>
          <a:prstGeom prst="rect">
            <a:avLst/>
          </a:prstGeom>
        </p:spPr>
      </p:pic>
      <p:sp>
        <p:nvSpPr>
          <p:cNvPr id="29" name="내용 개체 틀 2"/>
          <p:cNvSpPr txBox="1">
            <a:spLocks/>
          </p:cNvSpPr>
          <p:nvPr/>
        </p:nvSpPr>
        <p:spPr>
          <a:xfrm>
            <a:off x="6488677" y="3726883"/>
            <a:ext cx="1800200" cy="455344"/>
          </a:xfrm>
          <a:prstGeom prst="rect">
            <a:avLst/>
          </a:prstGeom>
          <a:solidFill>
            <a:srgbClr val="3A5B9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Pandas Series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75656" y="2837051"/>
            <a:ext cx="6820151" cy="134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6488677" y="5488145"/>
            <a:ext cx="1800200" cy="745485"/>
          </a:xfrm>
          <a:prstGeom prst="rect">
            <a:avLst/>
          </a:prstGeom>
          <a:solidFill>
            <a:srgbClr val="3A5B9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Pandas </a:t>
            </a:r>
            <a:r>
              <a:rPr lang="en-US" altLang="ko-KR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5656" y="4224594"/>
            <a:ext cx="6820151" cy="2009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84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21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Pd.read_CSV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1123422" y="2342034"/>
            <a:ext cx="7157032" cy="243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pd.read_csv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: csv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불러오는 메소드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pd.read_csv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/>
              <a:t>“</a:t>
            </a:r>
            <a:r>
              <a:rPr lang="ko-KR" altLang="en-US" sz="2000" dirty="0"/>
              <a:t>파일명</a:t>
            </a:r>
            <a:r>
              <a:rPr lang="en-US" altLang="ko-KR" sz="2000" dirty="0"/>
              <a:t>”, encoding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“UTF-8 </a:t>
            </a:r>
            <a:r>
              <a:rPr lang="ko-KR" altLang="en-US" sz="2000" dirty="0"/>
              <a:t>또는 </a:t>
            </a:r>
            <a:r>
              <a:rPr lang="en-US" altLang="ko-KR" sz="2000" dirty="0"/>
              <a:t>EUC-KR”)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Encoding …?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준비된 파일을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csv_reader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불러봅시다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2023873"/>
            <a:ext cx="8676456" cy="21322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43608" y="3755720"/>
            <a:ext cx="5178132" cy="497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6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What is the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Stdin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 &amp;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Stdout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Stdin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&amp; </a:t>
            </a: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Stdout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1772816"/>
            <a:ext cx="81724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나눔고딕"/>
              </a:rPr>
              <a:t>Ex2) </a:t>
            </a:r>
            <a:r>
              <a:rPr lang="ko-KR" altLang="en-US" sz="2000" b="1" dirty="0">
                <a:latin typeface="나눔고딕"/>
              </a:rPr>
              <a:t>줄의 개수를 세고 출력해 주는 코드를 작성해 보자</a:t>
            </a:r>
            <a:r>
              <a:rPr lang="en-US" altLang="ko-KR" sz="2000" b="1" dirty="0">
                <a:latin typeface="나눔고딕"/>
              </a:rPr>
              <a:t>.</a:t>
            </a:r>
            <a:br>
              <a:rPr lang="en-US" altLang="ko-KR" sz="2000" b="1" dirty="0">
                <a:latin typeface="나눔고딕"/>
              </a:rPr>
            </a:br>
            <a:r>
              <a:rPr lang="ko-KR" altLang="en-US" sz="20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ko-KR" altLang="en-US" sz="20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line_count.py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import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sys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count =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0</a:t>
            </a:r>
            <a:r>
              <a:rPr lang="en-US" altLang="ko-KR" sz="1800" b="1" dirty="0">
                <a:latin typeface="나눔고딕"/>
              </a:rPr>
              <a:t/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for line in </a:t>
            </a:r>
            <a:r>
              <a:rPr lang="en-US" altLang="ko-KR" sz="1800" b="1" dirty="0" err="1">
                <a:latin typeface="나눔고딕"/>
              </a:rPr>
              <a:t>sys.stdin</a:t>
            </a:r>
            <a:r>
              <a:rPr lang="en-US" altLang="ko-KR" sz="1800" b="1" dirty="0">
                <a:latin typeface="나눔고딕"/>
              </a:rPr>
              <a:t>:</a:t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	count +=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1</a:t>
            </a: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595959"/>
                </a:solidFill>
                <a:latin typeface="나눔고딕"/>
              </a:rPr>
              <a:t/>
            </a:r>
            <a:br>
              <a:rPr lang="en-US" altLang="ko-KR" sz="1800" dirty="0">
                <a:solidFill>
                  <a:srgbClr val="595959"/>
                </a:solidFill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</a:t>
            </a:r>
            <a:r>
              <a:rPr lang="ko-KR" altLang="en-US" sz="1800" dirty="0" err="1">
                <a:solidFill>
                  <a:srgbClr val="FF0000"/>
                </a:solidFill>
                <a:latin typeface="나눔고딕"/>
              </a:rPr>
              <a:t>출력값은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 </a:t>
            </a:r>
            <a:r>
              <a:rPr lang="en-US" altLang="ko-KR" sz="1800" dirty="0" err="1">
                <a:solidFill>
                  <a:srgbClr val="FF0000"/>
                </a:solidFill>
                <a:latin typeface="나눔고딕"/>
              </a:rPr>
              <a:t>sys.stdout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으로 보낸다</a:t>
            </a:r>
            <a:br>
              <a:rPr lang="ko-KR" altLang="en-US" sz="1800" dirty="0">
                <a:solidFill>
                  <a:srgbClr val="FF0000"/>
                </a:solidFill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print </a:t>
            </a:r>
            <a:r>
              <a:rPr lang="en-US" altLang="ko-KR" sz="1800" b="1" dirty="0" smtClean="0">
                <a:latin typeface="나눔고딕"/>
              </a:rPr>
              <a:t>(count)</a:t>
            </a:r>
            <a:r>
              <a:rPr lang="en-US" altLang="ko-KR" sz="1800" b="1" dirty="0">
                <a:latin typeface="나눔고딕"/>
              </a:rPr>
              <a:t/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/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※</a:t>
            </a:r>
            <a:r>
              <a:rPr lang="ko-KR" altLang="en-US" sz="1800" dirty="0"/>
              <a:t> 윈도우에서 이 코드를 </a:t>
            </a:r>
            <a:r>
              <a:rPr lang="ko-KR" altLang="en-US" sz="1800" dirty="0" smtClean="0"/>
              <a:t>활용하여 </a:t>
            </a:r>
            <a:r>
              <a:rPr lang="en-US" altLang="ko-KR" sz="1800" dirty="0" smtClean="0"/>
              <a:t>test.txt</a:t>
            </a:r>
            <a:r>
              <a:rPr lang="ko-KR" altLang="en-US" sz="1800" dirty="0" smtClean="0"/>
              <a:t>에서 숫자가 들어간 줄의 개수 세기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/>
              <a:t>    type test.txt | </a:t>
            </a:r>
            <a:r>
              <a:rPr lang="en-US" altLang="ko-KR" sz="1800" b="1" dirty="0">
                <a:solidFill>
                  <a:srgbClr val="0000FF"/>
                </a:solidFill>
              </a:rPr>
              <a:t>python</a:t>
            </a:r>
            <a:r>
              <a:rPr lang="en-US" altLang="ko-KR" sz="1800" b="1" dirty="0"/>
              <a:t> egrep.py </a:t>
            </a:r>
            <a:r>
              <a:rPr lang="en-US" altLang="ko-KR" sz="1800" b="1" dirty="0">
                <a:solidFill>
                  <a:srgbClr val="FF0000"/>
                </a:solidFill>
              </a:rPr>
              <a:t>"[0-9]" </a:t>
            </a:r>
            <a:r>
              <a:rPr lang="en-US" altLang="ko-KR" sz="1800" b="1" dirty="0"/>
              <a:t>| </a:t>
            </a:r>
            <a:r>
              <a:rPr lang="en-US" altLang="ko-KR" sz="1800" b="1" dirty="0">
                <a:solidFill>
                  <a:srgbClr val="0000FF"/>
                </a:solidFill>
              </a:rPr>
              <a:t>python</a:t>
            </a:r>
            <a:r>
              <a:rPr lang="en-US" altLang="ko-KR" sz="1800" b="1" dirty="0"/>
              <a:t> line_count.py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* “ </a:t>
            </a:r>
            <a:r>
              <a:rPr lang="en-US" altLang="ko-KR" sz="1800" b="1" dirty="0"/>
              <a:t>|</a:t>
            </a:r>
            <a:r>
              <a:rPr lang="en-US" altLang="ko-KR" sz="1800" dirty="0"/>
              <a:t> “</a:t>
            </a:r>
            <a:r>
              <a:rPr lang="ko-KR" altLang="en-US" sz="1800" dirty="0"/>
              <a:t>는 </a:t>
            </a:r>
            <a:r>
              <a:rPr lang="ko-KR" altLang="en-US" sz="1800" b="1" u="sng" dirty="0"/>
              <a:t>파이프기호</a:t>
            </a:r>
            <a:r>
              <a:rPr lang="en-US" altLang="ko-KR" sz="1800" dirty="0"/>
              <a:t>, ‘</a:t>
            </a:r>
            <a:r>
              <a:rPr lang="ko-KR" altLang="en-US" sz="1800" b="1" u="sng" dirty="0"/>
              <a:t>왼쪽의 출력을 오른편의 입력으로 사용하라</a:t>
            </a:r>
            <a:r>
              <a:rPr lang="en-US" altLang="ko-KR" sz="1800" dirty="0"/>
              <a:t>’</a:t>
            </a:r>
            <a:r>
              <a:rPr lang="ko-KR" altLang="en-US" sz="1800" dirty="0"/>
              <a:t>라는 의미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</a:t>
            </a:r>
            <a:br>
              <a:rPr lang="en-US" altLang="ko-KR" sz="1800" dirty="0"/>
            </a:br>
            <a:endParaRPr lang="en-US" altLang="ko-KR" sz="1800" b="1" dirty="0">
              <a:latin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3305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17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Pd.read_Table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986984" y="1938317"/>
            <a:ext cx="7373056" cy="243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pd.read_table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encoding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“UTF-8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EUC-KR”)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		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속성에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sep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기호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쓰고 싶다면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index_col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[“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칼럼 이름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”]</a:t>
            </a:r>
          </a:p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read_table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준비된 파일을 불러봅시다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(separator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지정하고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연번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4287" y="3573016"/>
            <a:ext cx="5695945" cy="8016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57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17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Pd.read_Table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1409077" y="3502510"/>
            <a:ext cx="7157032" cy="243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25"/>
          <a:stretch/>
        </p:blipFill>
        <p:spPr>
          <a:xfrm>
            <a:off x="2349992" y="2249703"/>
            <a:ext cx="4309882" cy="3957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0" y="1873082"/>
            <a:ext cx="8892480" cy="33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0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Quiz_1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1409077" y="3502510"/>
            <a:ext cx="7157032" cy="243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99" y="973323"/>
            <a:ext cx="6338905" cy="54957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68109" y="4786992"/>
            <a:ext cx="2196034" cy="497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화면이 나오려면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975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2" y="1819166"/>
            <a:ext cx="8595784" cy="9256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Answer_1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18" name="타원 17">
            <a:extLst/>
          </p:cNvPr>
          <p:cNvSpPr/>
          <p:nvPr/>
        </p:nvSpPr>
        <p:spPr>
          <a:xfrm>
            <a:off x="299441" y="1802150"/>
            <a:ext cx="187943" cy="190479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>
            <a:extLst/>
          </p:cNvPr>
          <p:cNvSpPr/>
          <p:nvPr/>
        </p:nvSpPr>
        <p:spPr>
          <a:xfrm>
            <a:off x="299441" y="2066122"/>
            <a:ext cx="187943" cy="190479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>
            <a:extLst/>
          </p:cNvPr>
          <p:cNvSpPr/>
          <p:nvPr/>
        </p:nvSpPr>
        <p:spPr>
          <a:xfrm>
            <a:off x="299441" y="2564904"/>
            <a:ext cx="187943" cy="190479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1206168" y="3471135"/>
            <a:ext cx="7373056" cy="243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Index_col</a:t>
            </a: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두 개의 값 부여 </a:t>
            </a: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계층 색인</a:t>
            </a: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Drop : </a:t>
            </a:r>
            <a:r>
              <a:rPr lang="ko-KR" altLang="en-US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없는 행 또는 열 제거</a:t>
            </a: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axis </a:t>
            </a:r>
            <a:r>
              <a:rPr lang="ko-KR" altLang="en-US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행 또는 열 선택 가능</a:t>
            </a: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ix : </a:t>
            </a:r>
            <a:r>
              <a:rPr lang="ko-KR" altLang="en-US" sz="2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표의 일부분을 가져와준다</a:t>
            </a:r>
            <a:endParaRPr lang="en-US" altLang="ko-KR" sz="2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/>
          </p:cNvPr>
          <p:cNvSpPr/>
          <p:nvPr/>
        </p:nvSpPr>
        <p:spPr>
          <a:xfrm>
            <a:off x="954168" y="3524202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타원 32">
            <a:extLst/>
          </p:cNvPr>
          <p:cNvSpPr/>
          <p:nvPr/>
        </p:nvSpPr>
        <p:spPr>
          <a:xfrm>
            <a:off x="954168" y="4102310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>
            <a:extLst/>
          </p:cNvPr>
          <p:cNvSpPr/>
          <p:nvPr/>
        </p:nvSpPr>
        <p:spPr>
          <a:xfrm>
            <a:off x="954168" y="4996554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337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15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Web Scraping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942088" y="2555321"/>
            <a:ext cx="7158304" cy="3314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r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URL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불러온다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파서를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사용하여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URL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담긴 내용에 대해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웹스크래핑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파서는 교재와 같은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html5lib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정규표현식을 통한 구문 분석이 가능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85"/>
          <a:stretch/>
        </p:blipFill>
        <p:spPr>
          <a:xfrm>
            <a:off x="1152981" y="1844824"/>
            <a:ext cx="4097693" cy="730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65" y="2852936"/>
            <a:ext cx="3267075" cy="219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65" y="3814564"/>
            <a:ext cx="2809875" cy="190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165" y="5085184"/>
            <a:ext cx="895350" cy="20002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62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15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Web Scraping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1187624" y="2496071"/>
            <a:ext cx="6479501" cy="1725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Find_all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(“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태그명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”)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태그명에 해당되는 모든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Find(“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태그명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태그명에 해당되는 첫번째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.text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객체가 포함하는 태그 정보에서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43608" y="1835850"/>
            <a:ext cx="432048" cy="432048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475656" y="1821528"/>
            <a:ext cx="2010020" cy="455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Beatifulsoup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31640" y="2241145"/>
            <a:ext cx="2146272" cy="0"/>
          </a:xfrm>
          <a:prstGeom prst="line">
            <a:avLst/>
          </a:prstGeom>
          <a:ln w="28575">
            <a:solidFill>
              <a:srgbClr val="3A5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85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15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Web Scraping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12" y="186516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7" y="1757238"/>
            <a:ext cx="6096006" cy="448007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09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Quiz_2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65229" y="1895442"/>
            <a:ext cx="7776864" cy="4269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http://movie.naver.com/movie/point/af/list.nhn?target=after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위의 네이버영화 링크에서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글이 언급하는 영화의 이름만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뽑아서 출력하세요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 1 (import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처음 두 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 2 :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리뷰글은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담겨있다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 3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리뷰 글이 나온다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 4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나온 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개가 모두 사용된다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6" y="3623209"/>
            <a:ext cx="8801100" cy="381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69068" y="2276872"/>
            <a:ext cx="6151203" cy="744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15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Answer_2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27584" y="4076990"/>
            <a:ext cx="7776864" cy="2088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결과 이므로 영화 이름은 다를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3711442"/>
            <a:ext cx="8250277" cy="273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2066173"/>
            <a:ext cx="8829675" cy="14097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675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Quiz_3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65229" y="1895441"/>
            <a:ext cx="7776864" cy="4455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군함도가 요즘 가장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핫한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영화로 보인다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링크에서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군함도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리뷰만을 출력해보자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하나만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Hint1: import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세줄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Hint2: text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원하는 것만 출력하기 위해 정규 표현식을 사용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re.compile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정규표현식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형식으로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구문의 형식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지정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find_all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탐색할 객체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메소드를 사용하면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탐색할 객체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지정한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구문의 형식을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모두 찾아준다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 표현식이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“[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힣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]+”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형태라면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한글 문자를 불러올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3025551"/>
            <a:ext cx="8829675" cy="6096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69068" y="2276873"/>
            <a:ext cx="6943292" cy="400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3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What is the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Stdin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 &amp;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Stdout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Stdin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&amp; </a:t>
            </a: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Stdout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1772816"/>
            <a:ext cx="81724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나눔고딕"/>
              </a:rPr>
              <a:t>Ex3) </a:t>
            </a:r>
            <a:r>
              <a:rPr lang="ko-KR" altLang="en-US" sz="2000" b="1" dirty="0">
                <a:latin typeface="나눔고딕"/>
              </a:rPr>
              <a:t>입력되는 문서의 단어를 모두 세어보고 가장 자주 나오는 단어를 </a:t>
            </a:r>
            <a:r>
              <a:rPr lang="en-US" altLang="ko-KR" sz="2000" b="1" dirty="0">
                <a:latin typeface="나눔고딕"/>
              </a:rPr>
              <a:t>     </a:t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2000" b="1" dirty="0">
                <a:latin typeface="나눔고딕"/>
              </a:rPr>
              <a:t>       </a:t>
            </a:r>
            <a:r>
              <a:rPr lang="ko-KR" altLang="en-US" sz="2000" b="1" dirty="0">
                <a:latin typeface="나눔고딕"/>
              </a:rPr>
              <a:t>출력해주는 코드</a:t>
            </a:r>
            <a:r>
              <a:rPr lang="en-US" altLang="ko-KR" sz="2000" b="1" dirty="0">
                <a:latin typeface="나눔고딕"/>
              </a:rPr>
              <a:t/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2000" b="1" dirty="0">
                <a:latin typeface="나눔고딕"/>
              </a:rPr>
              <a:t/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most_common_words.py</a:t>
            </a: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import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sys</a:t>
            </a: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from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collections</a:t>
            </a:r>
            <a:r>
              <a:rPr lang="en-US" altLang="ko-KR" sz="1800" b="1" dirty="0">
                <a:latin typeface="나눔고딕"/>
              </a:rPr>
              <a:t> import Counter</a:t>
            </a:r>
          </a:p>
          <a:p>
            <a:pPr marL="0" indent="0">
              <a:buNone/>
            </a:pPr>
            <a:endParaRPr lang="en-US" altLang="ko-KR" sz="1800" dirty="0">
              <a:latin typeface="나눔고딕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출력하고 싶은 단어의 수를 첫 번째 인자로 입력</a:t>
            </a:r>
            <a:endParaRPr lang="en-US" altLang="ko-KR" sz="1800" dirty="0">
              <a:solidFill>
                <a:srgbClr val="FF0000"/>
              </a:solidFill>
              <a:latin typeface="나눔고딕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try:</a:t>
            </a:r>
            <a:br>
              <a:rPr lang="en-US" altLang="ko-KR" sz="18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    </a:t>
            </a:r>
            <a:r>
              <a:rPr lang="en-US" altLang="ko-KR" sz="1800" b="1" dirty="0" err="1">
                <a:latin typeface="나눔고딕"/>
              </a:rPr>
              <a:t>num_words</a:t>
            </a:r>
            <a:r>
              <a:rPr lang="en-US" altLang="ko-KR" sz="1800" b="1" dirty="0">
                <a:latin typeface="나눔고딕"/>
              </a:rPr>
              <a:t> = </a:t>
            </a:r>
            <a:r>
              <a:rPr lang="en-US" altLang="ko-KR" sz="1800" b="1" dirty="0" err="1">
                <a:latin typeface="나눔고딕"/>
              </a:rPr>
              <a:t>int</a:t>
            </a:r>
            <a:r>
              <a:rPr lang="en-US" altLang="ko-KR" sz="1800" b="1" dirty="0">
                <a:latin typeface="나눔고딕"/>
              </a:rPr>
              <a:t>(</a:t>
            </a:r>
            <a:r>
              <a:rPr lang="en-US" altLang="ko-KR" sz="1800" b="1" dirty="0" err="1">
                <a:latin typeface="나눔고딕"/>
              </a:rPr>
              <a:t>sys.argv</a:t>
            </a:r>
            <a:r>
              <a:rPr lang="en-US" altLang="ko-KR" sz="1800" b="1" dirty="0">
                <a:latin typeface="나눔고딕"/>
              </a:rPr>
              <a:t>[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1</a:t>
            </a:r>
            <a:r>
              <a:rPr lang="en-US" altLang="ko-KR" sz="1800" b="1" dirty="0">
                <a:latin typeface="나눔고딕"/>
              </a:rPr>
              <a:t>])</a:t>
            </a: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except:</a:t>
            </a:r>
            <a:r>
              <a:rPr lang="en-US" altLang="ko-KR" sz="1800" dirty="0">
                <a:latin typeface="나눔고딕"/>
              </a:rPr>
              <a:t/>
            </a:r>
            <a:br>
              <a:rPr lang="en-US" altLang="ko-KR" sz="1800" dirty="0">
                <a:latin typeface="나눔고딕"/>
              </a:rPr>
            </a:br>
            <a:r>
              <a:rPr lang="en-US" altLang="ko-KR" sz="1800" dirty="0">
                <a:latin typeface="나눔고딕"/>
              </a:rPr>
              <a:t>	</a:t>
            </a:r>
            <a:r>
              <a:rPr lang="en-US" altLang="ko-KR" sz="1800" b="1" dirty="0">
                <a:latin typeface="나눔고딕"/>
              </a:rPr>
              <a:t>print 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"usage: most_common_words.py </a:t>
            </a:r>
            <a:r>
              <a:rPr lang="en-US" altLang="ko-KR" sz="1800" b="1" dirty="0" err="1">
                <a:solidFill>
                  <a:srgbClr val="0000FF"/>
                </a:solidFill>
                <a:latin typeface="나눔고딕"/>
              </a:rPr>
              <a:t>num_words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"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/>
              </a:rPr>
              <a:t>	</a:t>
            </a:r>
            <a:r>
              <a:rPr lang="en-US" altLang="ko-KR" sz="1800" b="1" dirty="0" err="1">
                <a:latin typeface="나눔고딕"/>
              </a:rPr>
              <a:t>sys.exit</a:t>
            </a:r>
            <a:r>
              <a:rPr lang="en-US" altLang="ko-KR" sz="1800" b="1" dirty="0">
                <a:latin typeface="나눔고딕"/>
              </a:rPr>
              <a:t>(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1</a:t>
            </a:r>
            <a:r>
              <a:rPr lang="en-US" altLang="ko-KR" sz="1800" b="1" dirty="0">
                <a:latin typeface="나눔고딕"/>
              </a:rPr>
              <a:t>) </a:t>
            </a:r>
            <a:r>
              <a:rPr lang="en-US" altLang="ko-KR" sz="1800" dirty="0">
                <a:latin typeface="나눔고딕"/>
              </a:rPr>
              <a:t>	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exit 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코드 뒤에 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0</a:t>
            </a:r>
            <a:r>
              <a:rPr lang="ko-KR" altLang="en-US" sz="1800" dirty="0">
                <a:solidFill>
                  <a:srgbClr val="FF0000"/>
                </a:solidFill>
                <a:latin typeface="나눔고딕"/>
              </a:rPr>
              <a:t>이외 숫자가 들어오면 에러</a:t>
            </a:r>
            <a:endParaRPr lang="en-US" altLang="ko-KR" sz="1800" dirty="0">
              <a:solidFill>
                <a:srgbClr val="FF0000"/>
              </a:solidFill>
              <a:latin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143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8" y="2737226"/>
            <a:ext cx="7524750" cy="495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Quiz_3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65229" y="1895441"/>
            <a:ext cx="7776864" cy="398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Hint3 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정규표현식 사용 이후에 문자를 다시 정리해주어야 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일부 공개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indent="0"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문자와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개행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문자가 너무 많이 들어있다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출력을 위해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 표현식을 사용 후 정리해보자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/>
          </p:cNvPr>
          <p:cNvSpPr/>
          <p:nvPr/>
        </p:nvSpPr>
        <p:spPr>
          <a:xfrm>
            <a:off x="615603" y="2708920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/>
          </p:cNvPr>
          <p:cNvSpPr/>
          <p:nvPr/>
        </p:nvSpPr>
        <p:spPr>
          <a:xfrm>
            <a:off x="615603" y="2996952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1" y="3838681"/>
            <a:ext cx="8756083" cy="382407"/>
          </a:xfrm>
          <a:prstGeom prst="rect">
            <a:avLst/>
          </a:prstGeom>
        </p:spPr>
      </p:pic>
      <p:sp>
        <p:nvSpPr>
          <p:cNvPr id="21" name="타원 20">
            <a:extLst/>
          </p:cNvPr>
          <p:cNvSpPr/>
          <p:nvPr/>
        </p:nvSpPr>
        <p:spPr>
          <a:xfrm>
            <a:off x="100191" y="3702808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/>
          </p:cNvPr>
          <p:cNvSpPr/>
          <p:nvPr/>
        </p:nvSpPr>
        <p:spPr>
          <a:xfrm>
            <a:off x="100191" y="4005064"/>
            <a:ext cx="252000" cy="252000"/>
          </a:xfrm>
          <a:prstGeom prst="ellipse">
            <a:avLst/>
          </a:prstGeom>
          <a:solidFill>
            <a:srgbClr val="3A5B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3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1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Answer_3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65229" y="3563284"/>
            <a:ext cx="7776864" cy="201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 문장 형태로 출력하고 싶다면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사용하세요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0" y="2293870"/>
            <a:ext cx="7524750" cy="82867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25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Quiz_4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65229" y="1895441"/>
            <a:ext cx="7776864" cy="398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이런 방식이라면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모든 리뷰 글에서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군함도에 관한 리뷰 글을 출력할 수 있지 않을까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평점도 함께 나오도록 출력해보자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군함도에 관련된 모든 리뷰 글과 평점을 출력하세요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 절약을 위해 페이지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까지만 검색하세요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0" indent="0">
              <a:buNone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Hint1: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페이지의 정보도 출력하기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사용하기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주어진 링크에서 두 번째 페이지를 클릭했을 때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URL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변화를 이용하면 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Hint2: join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사용하여 문장으로 만들기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Hint3: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내용을 잘 이용하세요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69068" y="3188953"/>
            <a:ext cx="6583252" cy="744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62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Quiz_4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65229" y="1895441"/>
            <a:ext cx="7776864" cy="398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Hint4: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40" y="2482200"/>
            <a:ext cx="289152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1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Answer_4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291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Using Pandas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683568" y="4777404"/>
            <a:ext cx="7776864" cy="1029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Quest : </a:t>
            </a:r>
            <a:r>
              <a:rPr lang="ko-KR" altLang="en-US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코드에는 문제가 있다</a:t>
            </a: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생각해보고</a:t>
            </a: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개선책과 더 나은 코드 생각해보기</a:t>
            </a:r>
            <a:r>
              <a:rPr lang="en-US" altLang="ko-KR" sz="1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2481968"/>
            <a:ext cx="8676456" cy="17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6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3297" y="2670011"/>
            <a:ext cx="4252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나눔명조 ExtraBold" pitchFamily="18" charset="-127"/>
                <a:cs typeface="Leelawadee UI" pitchFamily="34" charset="-34"/>
              </a:rPr>
              <a:t>Thank you !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나눔명조 ExtraBold" pitchFamily="18" charset="-127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다방 사이트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(DB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가 많을 것 같은 사이트 선택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1232"/>
            <a:ext cx="6948264" cy="4205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3968" y="3356992"/>
            <a:ext cx="1296144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24128" y="2492896"/>
            <a:ext cx="3275856" cy="35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개발자  도구를 켠 후 </a:t>
            </a:r>
            <a:r>
              <a:rPr lang="en-US" altLang="ko-KR" dirty="0" smtClean="0">
                <a:solidFill>
                  <a:schemeClr val="tx1"/>
                </a:solidFill>
              </a:rPr>
              <a:t>Network </a:t>
            </a:r>
            <a:r>
              <a:rPr lang="ko-KR" altLang="en-US" dirty="0" smtClean="0">
                <a:solidFill>
                  <a:schemeClr val="tx1"/>
                </a:solidFill>
              </a:rPr>
              <a:t>탭을 연다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Windows :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F12 key 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Mac :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cmd</a:t>
            </a:r>
            <a:r>
              <a:rPr lang="en-US" altLang="ko-KR" dirty="0" smtClean="0">
                <a:solidFill>
                  <a:schemeClr val="tx1"/>
                </a:solidFill>
              </a:rPr>
              <a:t> + shift + C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원하는 </a:t>
            </a:r>
            <a:r>
              <a:rPr lang="en-US" altLang="ko-KR" dirty="0" smtClean="0">
                <a:solidFill>
                  <a:schemeClr val="tx1"/>
                </a:solidFill>
              </a:rPr>
              <a:t>parameter </a:t>
            </a:r>
            <a:r>
              <a:rPr lang="ko-KR" altLang="en-US" dirty="0" smtClean="0">
                <a:solidFill>
                  <a:schemeClr val="tx1"/>
                </a:solidFill>
              </a:rPr>
              <a:t>전달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(ex.</a:t>
            </a:r>
            <a:r>
              <a:rPr lang="ko-KR" altLang="en-US" dirty="0" smtClean="0">
                <a:solidFill>
                  <a:schemeClr val="tx1"/>
                </a:solidFill>
              </a:rPr>
              <a:t> 검색어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27784" y="2019758"/>
            <a:ext cx="360040" cy="3291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54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56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API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를 제공하는지 확인하기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6"/>
          <a:stretch/>
        </p:blipFill>
        <p:spPr>
          <a:xfrm>
            <a:off x="395537" y="1795545"/>
            <a:ext cx="3456384" cy="2785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9812" y="1938317"/>
            <a:ext cx="216024" cy="194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3528" y="2394314"/>
            <a:ext cx="1544316" cy="193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1286" y="3118283"/>
            <a:ext cx="2232248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Network</a:t>
            </a:r>
            <a:r>
              <a:rPr lang="ko-KR" altLang="en-US" dirty="0" smtClean="0">
                <a:solidFill>
                  <a:schemeClr val="tx1"/>
                </a:solidFill>
              </a:rPr>
              <a:t> 탭의 </a:t>
            </a:r>
            <a:r>
              <a:rPr lang="en-US" altLang="ko-KR" dirty="0" smtClean="0">
                <a:solidFill>
                  <a:schemeClr val="tx1"/>
                </a:solidFill>
              </a:rPr>
              <a:t>XHR</a:t>
            </a:r>
            <a:r>
              <a:rPr lang="ko-KR" altLang="en-US" dirty="0" smtClean="0">
                <a:solidFill>
                  <a:schemeClr val="tx1"/>
                </a:solidFill>
              </a:rPr>
              <a:t> 필터</a:t>
            </a:r>
            <a:r>
              <a:rPr lang="en-US" altLang="ko-KR" dirty="0" smtClean="0">
                <a:solidFill>
                  <a:schemeClr val="tx1"/>
                </a:solidFill>
              </a:rPr>
              <a:t>(JSON </a:t>
            </a:r>
            <a:r>
              <a:rPr lang="ko-KR" altLang="en-US" dirty="0" smtClean="0">
                <a:solidFill>
                  <a:schemeClr val="tx1"/>
                </a:solidFill>
              </a:rPr>
              <a:t>형태 반환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클릭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아래에 뜨는 값들 중에 하나하나 클릭하여</a:t>
            </a:r>
            <a:r>
              <a:rPr lang="en-US" altLang="ko-KR" dirty="0" smtClean="0">
                <a:solidFill>
                  <a:schemeClr val="tx1"/>
                </a:solidFill>
              </a:rPr>
              <a:t> parameter</a:t>
            </a:r>
            <a:r>
              <a:rPr lang="ko-KR" altLang="en-US" dirty="0" smtClean="0">
                <a:solidFill>
                  <a:schemeClr val="tx1"/>
                </a:solidFill>
              </a:rPr>
              <a:t>로 전달한 데이터 찾기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99" y="1785148"/>
            <a:ext cx="4717755" cy="27959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8144" y="4415344"/>
            <a:ext cx="288032" cy="72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79812" y="2397026"/>
            <a:ext cx="1544316" cy="193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82016" y="3335224"/>
            <a:ext cx="864096" cy="1113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49875" y="3118283"/>
            <a:ext cx="2232248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 아래로 내리면 </a:t>
            </a:r>
            <a:r>
              <a:rPr lang="en-US" altLang="ko-KR" dirty="0" smtClean="0">
                <a:solidFill>
                  <a:schemeClr val="tx1"/>
                </a:solidFill>
              </a:rPr>
              <a:t>Query String Parameters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강남구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</a:rPr>
              <a:t>라는 </a:t>
            </a:r>
            <a:r>
              <a:rPr lang="en-US" altLang="ko-KR" dirty="0" smtClean="0">
                <a:solidFill>
                  <a:schemeClr val="tx1"/>
                </a:solidFill>
              </a:rPr>
              <a:t>keyword</a:t>
            </a:r>
            <a:r>
              <a:rPr lang="ko-KR" altLang="en-US" dirty="0" smtClean="0">
                <a:solidFill>
                  <a:schemeClr val="tx1"/>
                </a:solidFill>
              </a:rPr>
              <a:t>로 전달받은 데이터임을 확인할 수 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Content-Type</a:t>
            </a:r>
            <a:r>
              <a:rPr lang="ko-KR" altLang="en-US" dirty="0" smtClean="0">
                <a:solidFill>
                  <a:schemeClr val="tx1"/>
                </a:solidFill>
              </a:rPr>
              <a:t>확인해보면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80112" y="4725144"/>
            <a:ext cx="3467130" cy="116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만약 </a:t>
            </a:r>
            <a:r>
              <a:rPr lang="en-US" altLang="ko-KR" sz="1500" dirty="0" smtClean="0">
                <a:solidFill>
                  <a:schemeClr val="tx1"/>
                </a:solidFill>
              </a:rPr>
              <a:t>response</a:t>
            </a:r>
            <a:r>
              <a:rPr lang="ko-KR" altLang="en-US" sz="1500" dirty="0" smtClean="0">
                <a:solidFill>
                  <a:schemeClr val="tx1"/>
                </a:solidFill>
              </a:rPr>
              <a:t> 아니고</a:t>
            </a: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Html</a:t>
            </a:r>
            <a:r>
              <a:rPr lang="ko-KR" altLang="en-US" sz="1500" dirty="0" smtClean="0">
                <a:solidFill>
                  <a:schemeClr val="tx1"/>
                </a:solidFill>
              </a:rPr>
              <a:t>로 데이터 띄우는 형식</a:t>
            </a:r>
            <a:r>
              <a:rPr lang="en-US" altLang="ko-KR" sz="1500" dirty="0" smtClean="0">
                <a:solidFill>
                  <a:schemeClr val="tx1"/>
                </a:solidFill>
              </a:rPr>
              <a:t>(render)</a:t>
            </a:r>
            <a:r>
              <a:rPr lang="ko-KR" altLang="en-US" sz="1500" dirty="0" smtClean="0">
                <a:solidFill>
                  <a:schemeClr val="tx1"/>
                </a:solidFill>
              </a:rPr>
              <a:t>이라면</a:t>
            </a:r>
            <a:r>
              <a:rPr lang="en-US" altLang="ko-KR" sz="1500" dirty="0" smtClean="0">
                <a:solidFill>
                  <a:schemeClr val="tx1"/>
                </a:solidFill>
              </a:rPr>
              <a:t>,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</a:rPr>
              <a:t>doc</a:t>
            </a:r>
            <a:r>
              <a:rPr lang="ko-KR" altLang="en-US" sz="1500" dirty="0" smtClean="0">
                <a:solidFill>
                  <a:schemeClr val="tx1"/>
                </a:solidFill>
              </a:rPr>
              <a:t> 필터에 </a:t>
            </a:r>
            <a:r>
              <a:rPr lang="en-US" altLang="ko-KR" sz="1500" dirty="0" smtClean="0">
                <a:solidFill>
                  <a:schemeClr val="tx1"/>
                </a:solidFill>
              </a:rPr>
              <a:t>docs</a:t>
            </a:r>
            <a:r>
              <a:rPr lang="ko-KR" altLang="en-US" sz="1500" dirty="0" smtClean="0">
                <a:solidFill>
                  <a:schemeClr val="tx1"/>
                </a:solidFill>
              </a:rPr>
              <a:t>형태로 뜰 것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en-US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이런 타입은 </a:t>
            </a:r>
            <a:r>
              <a:rPr lang="en-US" altLang="ko-KR" sz="1500" dirty="0" err="1" smtClean="0">
                <a:solidFill>
                  <a:schemeClr val="tx1"/>
                </a:solidFill>
              </a:rPr>
              <a:t>beautifulsoup</a:t>
            </a:r>
            <a:r>
              <a:rPr lang="ko-KR" altLang="en-US" sz="1500" dirty="0" smtClean="0">
                <a:solidFill>
                  <a:schemeClr val="tx1"/>
                </a:solidFill>
              </a:rPr>
              <a:t>으로 크롤링 </a:t>
            </a:r>
            <a:r>
              <a:rPr lang="en-US" altLang="ko-KR" sz="1500" dirty="0" smtClean="0">
                <a:solidFill>
                  <a:schemeClr val="tx1"/>
                </a:solidFill>
              </a:rPr>
              <a:t> </a:t>
            </a:r>
            <a:endParaRPr lang="ko-KR" alt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2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6" y="1783372"/>
            <a:ext cx="7348164" cy="43214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330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우리가 크롤링할 데이터 확인하기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81476" y="3335200"/>
            <a:ext cx="4138534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Response </a:t>
            </a:r>
            <a:r>
              <a:rPr lang="ko-KR" altLang="en-US" dirty="0" smtClean="0">
                <a:solidFill>
                  <a:schemeClr val="tx1"/>
                </a:solidFill>
              </a:rPr>
              <a:t>탭에 있는 데이터가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 오브젝트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우리가 찾는 데이터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mr-IN" altLang="ko-KR" dirty="0" smtClean="0">
                <a:solidFill>
                  <a:schemeClr val="tx1"/>
                </a:solidFill>
              </a:rPr>
              <a:t>–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list type</a:t>
            </a:r>
            <a:r>
              <a:rPr lang="ko-KR" altLang="en-US" dirty="0" smtClean="0">
                <a:solidFill>
                  <a:schemeClr val="tx1"/>
                </a:solidFill>
              </a:rPr>
              <a:t>임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83534" y="2625737"/>
            <a:ext cx="5436476" cy="3807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1762403"/>
            <a:ext cx="6714174" cy="39660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파이썬으로 가져오기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230649" y="2708920"/>
            <a:ext cx="3997535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37922" y="3335200"/>
            <a:ext cx="4138534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가져올 데이터 </a:t>
            </a:r>
            <a:r>
              <a:rPr lang="en-US" altLang="ko-KR" dirty="0" smtClean="0">
                <a:solidFill>
                  <a:schemeClr val="tx1"/>
                </a:solidFill>
              </a:rPr>
              <a:t>URL</a:t>
            </a:r>
            <a:r>
              <a:rPr lang="ko-KR" altLang="en-US" dirty="0" smtClean="0">
                <a:solidFill>
                  <a:schemeClr val="tx1"/>
                </a:solidFill>
              </a:rPr>
              <a:t>을 </a:t>
            </a:r>
            <a:r>
              <a:rPr lang="en-US" altLang="ko-KR" dirty="0" smtClean="0">
                <a:solidFill>
                  <a:schemeClr val="tx1"/>
                </a:solidFill>
              </a:rPr>
              <a:t>XHR </a:t>
            </a:r>
            <a:r>
              <a:rPr lang="ko-KR" altLang="en-US" dirty="0" smtClean="0">
                <a:solidFill>
                  <a:schemeClr val="tx1"/>
                </a:solidFill>
              </a:rPr>
              <a:t>필터의 </a:t>
            </a:r>
            <a:r>
              <a:rPr lang="en-US" altLang="ko-KR" dirty="0" smtClean="0">
                <a:solidFill>
                  <a:schemeClr val="tx1"/>
                </a:solidFill>
              </a:rPr>
              <a:t>Headers</a:t>
            </a:r>
            <a:r>
              <a:rPr lang="ko-KR" altLang="en-US" dirty="0" smtClean="0">
                <a:solidFill>
                  <a:schemeClr val="tx1"/>
                </a:solidFill>
              </a:rPr>
              <a:t>탭에서 확인한다</a:t>
            </a:r>
            <a:br>
              <a:rPr lang="ko-KR" altLang="en-US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Request URL </a:t>
            </a:r>
            <a:r>
              <a:rPr lang="ko-KR" altLang="en-US" dirty="0" smtClean="0">
                <a:solidFill>
                  <a:schemeClr val="tx1"/>
                </a:solidFill>
              </a:rPr>
              <a:t>구성의 앞쪽은 서버주소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keyword=%EA%~</a:t>
            </a:r>
            <a:endParaRPr lang="ko-KR" alt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‘%EA%~’</a:t>
            </a:r>
            <a:r>
              <a:rPr lang="ko-KR" altLang="en-US" dirty="0" smtClean="0">
                <a:solidFill>
                  <a:schemeClr val="tx1"/>
                </a:solidFill>
              </a:rPr>
              <a:t>부분은 </a:t>
            </a: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강남구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</a:rPr>
              <a:t>라는 말이 깨져서 나온 것 </a:t>
            </a:r>
          </a:p>
        </p:txBody>
      </p:sp>
    </p:spTree>
    <p:extLst>
      <p:ext uri="{BB962C8B-B14F-4D97-AF65-F5344CB8AC3E}">
        <p14:creationId xmlns:p14="http://schemas.microsoft.com/office/powerpoint/2010/main" val="15444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What is the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Stdin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 &amp;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Stdout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Stdin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&amp; </a:t>
            </a: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Stdout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1772816"/>
            <a:ext cx="81724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나눔고딕"/>
              </a:rPr>
              <a:t>Ex3) </a:t>
            </a:r>
            <a:r>
              <a:rPr lang="ko-KR" altLang="en-US" sz="2000" b="1" dirty="0">
                <a:latin typeface="나눔고딕"/>
              </a:rPr>
              <a:t>입력되는 문서의 단어를 모두 세어보고 가장 자주 나오는 단어를 </a:t>
            </a:r>
            <a:r>
              <a:rPr lang="en-US" altLang="ko-KR" sz="2000" b="1" dirty="0">
                <a:latin typeface="나눔고딕"/>
              </a:rPr>
              <a:t>     </a:t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2000" b="1" dirty="0">
                <a:latin typeface="나눔고딕"/>
              </a:rPr>
              <a:t>       </a:t>
            </a:r>
            <a:r>
              <a:rPr lang="ko-KR" altLang="en-US" sz="2000" b="1" dirty="0">
                <a:latin typeface="나눔고딕"/>
              </a:rPr>
              <a:t>출력해주는 코드</a:t>
            </a:r>
            <a:r>
              <a:rPr lang="en-US" altLang="ko-KR" sz="2000" b="1" dirty="0">
                <a:latin typeface="나눔고딕"/>
              </a:rPr>
              <a:t/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2000" b="1" dirty="0">
                <a:latin typeface="나눔고딕"/>
              </a:rPr>
              <a:t/>
            </a:r>
            <a:br>
              <a:rPr lang="en-US" altLang="ko-KR" sz="2000" b="1" dirty="0">
                <a:latin typeface="나눔고딕"/>
              </a:rPr>
            </a:br>
            <a:r>
              <a:rPr lang="en-US" altLang="ko-KR" sz="1800" b="1" dirty="0">
                <a:latin typeface="나눔고딕"/>
              </a:rPr>
              <a:t>counter = Counter(</a:t>
            </a:r>
            <a:r>
              <a:rPr lang="en-US" altLang="ko-KR" sz="1800" b="1" dirty="0" err="1">
                <a:latin typeface="나눔고딕"/>
              </a:rPr>
              <a:t>word.lower</a:t>
            </a:r>
            <a:r>
              <a:rPr lang="en-US" altLang="ko-KR" sz="1800" b="1" dirty="0">
                <a:latin typeface="나눔고딕"/>
              </a:rPr>
              <a:t>() 	</a:t>
            </a:r>
            <a:r>
              <a:rPr lang="en-US" altLang="ko-KR" sz="1800" dirty="0">
                <a:latin typeface="나눔고딕"/>
              </a:rPr>
              <a:t>	  	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lowercase words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/>
              </a:rPr>
              <a:t>		</a:t>
            </a:r>
            <a:r>
              <a:rPr lang="en-US" altLang="ko-KR" sz="1800" b="1" dirty="0">
                <a:latin typeface="나눔고딕"/>
              </a:rPr>
              <a:t>for line in </a:t>
            </a:r>
            <a:r>
              <a:rPr lang="en-US" altLang="ko-KR" sz="1800" b="1" dirty="0" err="1">
                <a:latin typeface="나눔고딕"/>
              </a:rPr>
              <a:t>sys.stdin</a:t>
            </a:r>
            <a:r>
              <a:rPr lang="en-US" altLang="ko-KR" sz="1800" b="1" dirty="0">
                <a:latin typeface="나눔고딕"/>
              </a:rPr>
              <a:t> </a:t>
            </a:r>
            <a:r>
              <a:rPr lang="en-US" altLang="ko-KR" sz="1800" dirty="0">
                <a:latin typeface="나눔고딕"/>
              </a:rPr>
              <a:t>	   	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/>
              </a:rPr>
              <a:t>		</a:t>
            </a:r>
            <a:r>
              <a:rPr lang="en-US" altLang="ko-KR" sz="1800" b="1" dirty="0">
                <a:latin typeface="나눔고딕"/>
              </a:rPr>
              <a:t>for word in </a:t>
            </a:r>
            <a:r>
              <a:rPr lang="en-US" altLang="ko-KR" sz="1800" b="1" dirty="0" err="1">
                <a:latin typeface="나눔고딕"/>
              </a:rPr>
              <a:t>line.strip</a:t>
            </a:r>
            <a:r>
              <a:rPr lang="en-US" altLang="ko-KR" sz="1800" b="1" dirty="0">
                <a:latin typeface="나눔고딕"/>
              </a:rPr>
              <a:t>().split()</a:t>
            </a:r>
            <a:r>
              <a:rPr lang="en-US" altLang="ko-KR" sz="1800" dirty="0">
                <a:latin typeface="나눔고딕"/>
              </a:rPr>
              <a:t>	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split on spaces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/>
              </a:rPr>
              <a:t>		</a:t>
            </a:r>
            <a:r>
              <a:rPr lang="en-US" altLang="ko-KR" sz="1800" b="1" dirty="0">
                <a:latin typeface="나눔고딕"/>
              </a:rPr>
              <a:t>if word) 	</a:t>
            </a:r>
            <a:r>
              <a:rPr lang="en-US" altLang="ko-KR" sz="1800" dirty="0">
                <a:latin typeface="나눔고딕"/>
              </a:rPr>
              <a:t>		</a:t>
            </a:r>
            <a:r>
              <a:rPr lang="en-US" altLang="ko-KR" sz="1800" dirty="0">
                <a:solidFill>
                  <a:srgbClr val="FF0000"/>
                </a:solidFill>
                <a:latin typeface="나눔고딕"/>
              </a:rPr>
              <a:t># skip empty 'words'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나눔고딕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for word, count in </a:t>
            </a:r>
            <a:r>
              <a:rPr lang="en-US" altLang="ko-KR" sz="1800" b="1" dirty="0" err="1">
                <a:latin typeface="나눔고딕"/>
              </a:rPr>
              <a:t>counter.most_common</a:t>
            </a:r>
            <a:r>
              <a:rPr lang="en-US" altLang="ko-KR" sz="1800" b="1" dirty="0">
                <a:latin typeface="나눔고딕"/>
              </a:rPr>
              <a:t>(</a:t>
            </a:r>
            <a:r>
              <a:rPr lang="en-US" altLang="ko-KR" sz="1800" b="1" dirty="0" err="1">
                <a:latin typeface="나눔고딕"/>
              </a:rPr>
              <a:t>num_words</a:t>
            </a:r>
            <a:r>
              <a:rPr lang="en-US" altLang="ko-KR" sz="1800" b="1" dirty="0">
                <a:latin typeface="나눔고딕"/>
              </a:rPr>
              <a:t>):</a:t>
            </a: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	</a:t>
            </a:r>
            <a:r>
              <a:rPr lang="en-US" altLang="ko-KR" sz="1800" b="1" dirty="0" err="1">
                <a:latin typeface="나눔고딕"/>
              </a:rPr>
              <a:t>sys.stdout.write</a:t>
            </a:r>
            <a:r>
              <a:rPr lang="en-US" altLang="ko-KR" sz="1800" b="1" dirty="0">
                <a:latin typeface="나눔고딕"/>
              </a:rPr>
              <a:t>(</a:t>
            </a:r>
            <a:r>
              <a:rPr lang="en-US" altLang="ko-KR" sz="1800" b="1" dirty="0" err="1">
                <a:latin typeface="나눔고딕"/>
              </a:rPr>
              <a:t>str</a:t>
            </a:r>
            <a:r>
              <a:rPr lang="en-US" altLang="ko-KR" sz="1800" b="1" dirty="0">
                <a:latin typeface="나눔고딕"/>
              </a:rPr>
              <a:t>(count))</a:t>
            </a: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	</a:t>
            </a:r>
            <a:r>
              <a:rPr lang="en-US" altLang="ko-KR" sz="1800" b="1" dirty="0" err="1">
                <a:latin typeface="나눔고딕"/>
              </a:rPr>
              <a:t>sys.stdout.write</a:t>
            </a:r>
            <a:r>
              <a:rPr lang="en-US" altLang="ko-KR" sz="1800" b="1" dirty="0">
                <a:latin typeface="나눔고딕"/>
              </a:rPr>
              <a:t>(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“</a:t>
            </a:r>
            <a:r>
              <a:rPr lang="ko-KR" altLang="en-US" sz="1800" b="1" dirty="0">
                <a:solidFill>
                  <a:srgbClr val="0000FF"/>
                </a:solidFill>
                <a:latin typeface="나눔고딕"/>
              </a:rPr>
              <a:t>＼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t"</a:t>
            </a:r>
            <a:r>
              <a:rPr lang="en-US" altLang="ko-KR" sz="1800" b="1" dirty="0">
                <a:latin typeface="나눔고딕"/>
              </a:rPr>
              <a:t>) 	</a:t>
            </a:r>
            <a:r>
              <a:rPr lang="en-US" altLang="ko-KR" sz="1800" b="1" dirty="0" err="1">
                <a:latin typeface="나눔고딕"/>
              </a:rPr>
              <a:t>sys.stdout.write</a:t>
            </a:r>
            <a:r>
              <a:rPr lang="en-US" altLang="ko-KR" sz="1800" b="1" dirty="0">
                <a:latin typeface="나눔고딕"/>
              </a:rPr>
              <a:t>(word)</a:t>
            </a:r>
          </a:p>
          <a:p>
            <a:pPr marL="0" indent="0">
              <a:buNone/>
            </a:pPr>
            <a:r>
              <a:rPr lang="en-US" altLang="ko-KR" sz="1800" b="1" dirty="0">
                <a:latin typeface="나눔고딕"/>
              </a:rPr>
              <a:t>	</a:t>
            </a:r>
            <a:r>
              <a:rPr lang="en-US" altLang="ko-KR" sz="1800" b="1" dirty="0" err="1">
                <a:latin typeface="나눔고딕"/>
              </a:rPr>
              <a:t>sys.stdout.write</a:t>
            </a:r>
            <a:r>
              <a:rPr lang="en-US" altLang="ko-KR" sz="1800" b="1" dirty="0">
                <a:latin typeface="나눔고딕"/>
              </a:rPr>
              <a:t>(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"</a:t>
            </a:r>
            <a:r>
              <a:rPr lang="ko-KR" altLang="en-US" sz="1800" b="1" dirty="0">
                <a:solidFill>
                  <a:srgbClr val="0000FF"/>
                </a:solidFill>
                <a:latin typeface="나눔고딕"/>
              </a:rPr>
              <a:t>＼</a:t>
            </a:r>
            <a:r>
              <a:rPr lang="en-US" altLang="ko-KR" sz="1800" b="1" dirty="0">
                <a:solidFill>
                  <a:srgbClr val="0000FF"/>
                </a:solidFill>
                <a:latin typeface="나눔고딕"/>
              </a:rPr>
              <a:t>n"</a:t>
            </a:r>
            <a:r>
              <a:rPr lang="en-US" altLang="ko-KR" sz="1800" b="1" dirty="0">
                <a:latin typeface="나눔고딕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4279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파이썬으로 가져오기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" y="1879564"/>
            <a:ext cx="7239000" cy="1828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7420" y="2597749"/>
            <a:ext cx="7608956" cy="113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771800" y="3335200"/>
            <a:ext cx="5904656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</a:rPr>
              <a:t>requests </a:t>
            </a:r>
            <a:r>
              <a:rPr lang="ko-KR" altLang="en-US" dirty="0" smtClean="0">
                <a:solidFill>
                  <a:schemeClr val="tx1"/>
                </a:solidFill>
              </a:rPr>
              <a:t>모듈 </a:t>
            </a:r>
            <a:r>
              <a:rPr lang="en-US" altLang="ko-KR" dirty="0" smtClean="0">
                <a:solidFill>
                  <a:schemeClr val="tx1"/>
                </a:solidFill>
              </a:rPr>
              <a:t>import</a:t>
            </a:r>
          </a:p>
          <a:p>
            <a:pPr marL="342900" indent="-342900" algn="ctr">
              <a:buAutoNum type="arabicPeriod"/>
            </a:pPr>
            <a:r>
              <a:rPr lang="en-US" altLang="ko-KR" dirty="0" err="1" smtClean="0">
                <a:solidFill>
                  <a:schemeClr val="tx1"/>
                </a:solidFill>
              </a:rPr>
              <a:t>requests.get</a:t>
            </a:r>
            <a:r>
              <a:rPr lang="ko-KR" altLang="en-US" dirty="0" smtClean="0">
                <a:solidFill>
                  <a:schemeClr val="tx1"/>
                </a:solidFill>
              </a:rPr>
              <a:t>으로 </a:t>
            </a:r>
            <a:r>
              <a:rPr lang="en-US" altLang="ko-KR" dirty="0" err="1" smtClean="0">
                <a:solidFill>
                  <a:schemeClr val="tx1"/>
                </a:solidFill>
              </a:rPr>
              <a:t>url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get</a:t>
            </a:r>
            <a:r>
              <a:rPr lang="ko-KR" altLang="en-US" dirty="0" smtClean="0">
                <a:solidFill>
                  <a:schemeClr val="tx1"/>
                </a:solidFill>
              </a:rPr>
              <a:t> 요청을 보내서 </a:t>
            </a:r>
            <a:r>
              <a:rPr lang="en-US" altLang="ko-KR" dirty="0" smtClean="0">
                <a:solidFill>
                  <a:schemeClr val="tx1"/>
                </a:solidFill>
              </a:rPr>
              <a:t>response</a:t>
            </a:r>
            <a:r>
              <a:rPr lang="ko-KR" altLang="en-US" dirty="0" smtClean="0">
                <a:solidFill>
                  <a:schemeClr val="tx1"/>
                </a:solidFill>
              </a:rPr>
              <a:t>라는 변수에 저장한다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 algn="ctr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response </a:t>
            </a:r>
            <a:r>
              <a:rPr lang="ko-KR" altLang="en-US" dirty="0" smtClean="0">
                <a:solidFill>
                  <a:schemeClr val="tx1"/>
                </a:solidFill>
              </a:rPr>
              <a:t>변수에 </a:t>
            </a:r>
            <a:r>
              <a:rPr lang="en-US" altLang="ko-KR" dirty="0" smtClean="0">
                <a:solidFill>
                  <a:schemeClr val="tx1"/>
                </a:solidFill>
              </a:rPr>
              <a:t>Response[200]</a:t>
            </a:r>
            <a:r>
              <a:rPr lang="ko-KR" altLang="en-US" dirty="0" smtClean="0">
                <a:solidFill>
                  <a:schemeClr val="tx1"/>
                </a:solidFill>
              </a:rPr>
              <a:t>이 뜨면 성공적으로 요청이 된 것</a:t>
            </a:r>
            <a:br>
              <a:rPr lang="ko-KR" altLang="en-US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4.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response.text</a:t>
            </a:r>
            <a:r>
              <a:rPr lang="ko-KR" altLang="en-US" dirty="0" smtClean="0">
                <a:solidFill>
                  <a:schemeClr val="tx1"/>
                </a:solidFill>
              </a:rPr>
              <a:t>를 통해 반환된 결과물 확인 </a:t>
            </a:r>
          </a:p>
          <a:p>
            <a:pPr algn="ctr"/>
            <a:r>
              <a:rPr lang="mr-IN" altLang="ko-KR" dirty="0" smtClean="0">
                <a:solidFill>
                  <a:schemeClr val="tx1"/>
                </a:solidFill>
              </a:rPr>
              <a:t>–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response</a:t>
            </a:r>
            <a:r>
              <a:rPr lang="ko-KR" altLang="en-US" dirty="0" smtClean="0">
                <a:solidFill>
                  <a:schemeClr val="tx1"/>
                </a:solidFill>
              </a:rPr>
              <a:t> 객체의 </a:t>
            </a:r>
            <a:r>
              <a:rPr lang="en-US" altLang="ko-KR" dirty="0" smtClean="0">
                <a:solidFill>
                  <a:schemeClr val="tx1"/>
                </a:solidFill>
              </a:rPr>
              <a:t>text</a:t>
            </a:r>
            <a:r>
              <a:rPr lang="ko-KR" altLang="en-US" dirty="0" smtClean="0">
                <a:solidFill>
                  <a:schemeClr val="tx1"/>
                </a:solidFill>
              </a:rPr>
              <a:t> 속성 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  <a:hlinkClick r:id="rId4"/>
              </a:rPr>
              <a:t>http://docs.python-requests.org/en/v0.10.6/api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) 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" y="1858872"/>
            <a:ext cx="7668344" cy="43733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파이썬으로 가져오기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2073" y="1908469"/>
            <a:ext cx="181496" cy="152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75129" y="2924944"/>
            <a:ext cx="4138534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담겨있는 데이터가 </a:t>
            </a:r>
            <a:r>
              <a:rPr lang="en-US" altLang="ko-KR" dirty="0" smtClean="0">
                <a:solidFill>
                  <a:schemeClr val="tx1"/>
                </a:solidFill>
              </a:rPr>
              <a:t>‘ ‘</a:t>
            </a:r>
            <a:r>
              <a:rPr lang="ko-KR" altLang="en-US" dirty="0" smtClean="0">
                <a:solidFill>
                  <a:schemeClr val="tx1"/>
                </a:solidFill>
              </a:rPr>
              <a:t>안에 있어서 </a:t>
            </a:r>
            <a:r>
              <a:rPr lang="en-US" altLang="ko-KR" dirty="0" smtClean="0">
                <a:solidFill>
                  <a:schemeClr val="tx1"/>
                </a:solidFill>
              </a:rPr>
              <a:t>string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type</a:t>
            </a:r>
            <a:r>
              <a:rPr lang="ko-KR" altLang="en-US" dirty="0" smtClean="0">
                <a:solidFill>
                  <a:schemeClr val="tx1"/>
                </a:solidFill>
              </a:rPr>
              <a:t>으로 반환됨을 알 수 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56376" y="5952692"/>
            <a:ext cx="233107" cy="221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797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 serialized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JSON string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을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JSON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객체로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deserialize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37922" y="3335200"/>
            <a:ext cx="4138534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serialized </a:t>
            </a:r>
            <a:r>
              <a:rPr lang="ko-KR" altLang="en-US" dirty="0" smtClean="0">
                <a:solidFill>
                  <a:schemeClr val="tx1"/>
                </a:solidFill>
              </a:rPr>
              <a:t>변수에 </a:t>
            </a:r>
            <a:r>
              <a:rPr lang="en-US" altLang="ko-KR" dirty="0" err="1" smtClean="0">
                <a:solidFill>
                  <a:schemeClr val="tx1"/>
                </a:solidFill>
              </a:rPr>
              <a:t>response.text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response</a:t>
            </a:r>
            <a:r>
              <a:rPr lang="ko-KR" altLang="en-US" dirty="0" smtClean="0">
                <a:solidFill>
                  <a:schemeClr val="tx1"/>
                </a:solidFill>
              </a:rPr>
              <a:t>의 컨텐츠를 저장</a:t>
            </a:r>
          </a:p>
          <a:p>
            <a:pPr marL="342900" indent="-342900" algn="ctr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response </a:t>
            </a:r>
            <a:r>
              <a:rPr lang="ko-KR" altLang="en-US" dirty="0" smtClean="0">
                <a:solidFill>
                  <a:schemeClr val="tx1"/>
                </a:solidFill>
              </a:rPr>
              <a:t>컨텐츠 </a:t>
            </a:r>
            <a:r>
              <a:rPr lang="en-US" altLang="ko-KR" dirty="0" smtClean="0">
                <a:solidFill>
                  <a:schemeClr val="tx1"/>
                </a:solidFill>
              </a:rPr>
              <a:t>type</a:t>
            </a:r>
            <a:r>
              <a:rPr lang="ko-KR" altLang="en-US" dirty="0" smtClean="0">
                <a:solidFill>
                  <a:schemeClr val="tx1"/>
                </a:solidFill>
              </a:rPr>
              <a:t>이 </a:t>
            </a:r>
            <a:r>
              <a:rPr lang="en-US" altLang="ko-KR" dirty="0" smtClean="0">
                <a:solidFill>
                  <a:schemeClr val="tx1"/>
                </a:solidFill>
              </a:rPr>
              <a:t>string</a:t>
            </a:r>
            <a:r>
              <a:rPr lang="ko-KR" altLang="en-US" dirty="0" smtClean="0">
                <a:solidFill>
                  <a:schemeClr val="tx1"/>
                </a:solidFill>
              </a:rPr>
              <a:t>임 확인 가능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원래 </a:t>
            </a:r>
            <a:r>
              <a:rPr lang="en-US" altLang="ko-KR" dirty="0" smtClean="0">
                <a:solidFill>
                  <a:schemeClr val="tx1"/>
                </a:solidFill>
              </a:rPr>
              <a:t>JSON </a:t>
            </a:r>
            <a:r>
              <a:rPr lang="ko-KR" altLang="en-US" dirty="0" smtClean="0">
                <a:solidFill>
                  <a:schemeClr val="tx1"/>
                </a:solidFill>
              </a:rPr>
              <a:t>객체 </a:t>
            </a:r>
            <a:r>
              <a:rPr lang="en-US" altLang="ko-KR" dirty="0" smtClean="0">
                <a:solidFill>
                  <a:schemeClr val="tx1"/>
                </a:solidFill>
              </a:rPr>
              <a:t>type</a:t>
            </a:r>
            <a:r>
              <a:rPr lang="ko-KR" altLang="en-US" dirty="0" smtClean="0">
                <a:solidFill>
                  <a:schemeClr val="tx1"/>
                </a:solidFill>
              </a:rPr>
              <a:t>으로 변환시키는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모듈의 </a:t>
            </a:r>
            <a:r>
              <a:rPr lang="en-US" altLang="ko-KR" dirty="0" smtClean="0">
                <a:solidFill>
                  <a:schemeClr val="tx1"/>
                </a:solidFill>
              </a:rPr>
              <a:t>loads( )</a:t>
            </a:r>
            <a:r>
              <a:rPr lang="ko-KR" altLang="en-US" dirty="0" smtClean="0">
                <a:solidFill>
                  <a:schemeClr val="tx1"/>
                </a:solidFill>
              </a:rPr>
              <a:t> 메소드 </a:t>
            </a:r>
          </a:p>
          <a:p>
            <a:pPr marL="342900" indent="-342900" algn="ctr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d</a:t>
            </a:r>
            <a:r>
              <a:rPr lang="en-US" altLang="ko-KR" dirty="0" err="1" smtClean="0">
                <a:solidFill>
                  <a:schemeClr val="tx1"/>
                </a:solidFill>
              </a:rPr>
              <a:t>eserialized_object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 객체를 저장하여 파이썬에서 가공할 수 있게 만듦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8" y="1933222"/>
            <a:ext cx="5918200" cy="1257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5020" y="2493284"/>
            <a:ext cx="4627060" cy="489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87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552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 JSON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객체로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deserialize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&amp;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Quest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8469"/>
            <a:ext cx="6660232" cy="40588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37922" y="3335200"/>
            <a:ext cx="4138534" cy="2723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deserialized_object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가 없어지고 원래 객체의 </a:t>
            </a:r>
            <a:r>
              <a:rPr lang="en-US" altLang="ko-KR" dirty="0" smtClean="0">
                <a:solidFill>
                  <a:schemeClr val="tx1"/>
                </a:solidFill>
              </a:rPr>
              <a:t>type</a:t>
            </a:r>
            <a:r>
              <a:rPr lang="ko-KR" altLang="en-US" dirty="0" smtClean="0">
                <a:solidFill>
                  <a:schemeClr val="tx1"/>
                </a:solidFill>
              </a:rPr>
              <a:t>인 </a:t>
            </a:r>
            <a:r>
              <a:rPr lang="en-US" altLang="ko-KR" dirty="0" smtClean="0">
                <a:solidFill>
                  <a:schemeClr val="tx1"/>
                </a:solidFill>
              </a:rPr>
              <a:t>list</a:t>
            </a:r>
            <a:r>
              <a:rPr lang="ko-KR" altLang="en-US" dirty="0" smtClean="0">
                <a:solidFill>
                  <a:schemeClr val="tx1"/>
                </a:solidFill>
              </a:rPr>
              <a:t>형태의 객체로 변환되어 있음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2.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Quest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list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안에는 집들이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dictionary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타입으로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되어있다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‘line’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key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는 근처 지하철 노선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list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를 담고있다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‘2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호선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근처에 있는 집들의 좌표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(‘location’)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를 출력하라</a:t>
            </a:r>
          </a:p>
          <a:p>
            <a:pPr algn="ctr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Hint :  try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060175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예시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: Quest code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itchFamily="50" charset="-127"/>
              </a:rPr>
              <a:t> 정답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811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API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를 제공하는 임의의 사이트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Copperplate Gothic Bold" panose="020E0705020206020404" pitchFamily="34" charset="0"/>
                <a:ea typeface="HY헤드라인M" pitchFamily="18" charset="-127"/>
                <a:cs typeface="함초롬바탕" pitchFamily="18" charset="-127"/>
              </a:rPr>
              <a:t>data crawling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Copperplate Gothic Bold" panose="020E0705020206020404" pitchFamily="34" charset="0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320" y="17259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Getting Data 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724" y="46647"/>
            <a:ext cx="165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854338"/>
            <a:ext cx="4597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8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4309" y="2780928"/>
            <a:ext cx="4888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나눔명조 ExtraBold" pitchFamily="18" charset="-127"/>
                <a:cs typeface="Leelawadee UI" pitchFamily="34" charset="-34"/>
              </a:rPr>
              <a:t>You did grow!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나눔명조 ExtraBold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799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What is the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Stdin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 &amp;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Stdout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Stdin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&amp; </a:t>
            </a: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Stdout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1772816"/>
            <a:ext cx="8172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prstClr val="black"/>
                </a:solidFill>
                <a:latin typeface="나눔고딕"/>
              </a:rPr>
              <a:t>※ Finally </a:t>
            </a:r>
            <a:r>
              <a:rPr lang="ko-KR" altLang="en-US" sz="2000" dirty="0">
                <a:solidFill>
                  <a:prstClr val="black"/>
                </a:solidFill>
                <a:latin typeface="나눔고딕"/>
              </a:rPr>
              <a:t>다음과 같은 코드를 사용할 수 있습니다</a:t>
            </a:r>
            <a:r>
              <a:rPr lang="en-US" altLang="ko-KR" sz="2000" dirty="0">
                <a:solidFill>
                  <a:prstClr val="black"/>
                </a:solidFill>
                <a:latin typeface="나눔고딕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1800" b="1" dirty="0"/>
              <a:t>C:\DataScience&gt;</a:t>
            </a:r>
            <a:r>
              <a:rPr lang="en-US" altLang="ko-KR" sz="1800" b="1" dirty="0">
                <a:solidFill>
                  <a:srgbClr val="0000FF"/>
                </a:solidFill>
              </a:rPr>
              <a:t>type</a:t>
            </a:r>
            <a:r>
              <a:rPr lang="en-US" altLang="ko-KR" sz="1800" b="1" dirty="0"/>
              <a:t> </a:t>
            </a:r>
            <a:r>
              <a:rPr lang="en-US" altLang="ko-KR" sz="1800" b="1" dirty="0" smtClean="0"/>
              <a:t>luncheon.txt </a:t>
            </a:r>
            <a:r>
              <a:rPr lang="en-US" altLang="ko-KR" sz="1800" b="1" dirty="0"/>
              <a:t>| </a:t>
            </a:r>
            <a:r>
              <a:rPr lang="en-US" altLang="ko-KR" sz="1800" b="1" dirty="0">
                <a:solidFill>
                  <a:srgbClr val="0000FF"/>
                </a:solidFill>
              </a:rPr>
              <a:t>python </a:t>
            </a:r>
            <a:r>
              <a:rPr lang="en-US" altLang="ko-KR" sz="1800" b="1" dirty="0"/>
              <a:t>most_common_words.py 10</a:t>
            </a:r>
          </a:p>
          <a:p>
            <a:pPr marL="0" indent="0">
              <a:buNone/>
            </a:pPr>
            <a:endParaRPr lang="en-US" altLang="ko-KR" sz="1800" b="1" dirty="0">
              <a:solidFill>
                <a:prstClr val="black"/>
              </a:solidFill>
              <a:latin typeface="나눔고딕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prstClr val="black"/>
                </a:solidFill>
                <a:latin typeface="나눔고딕"/>
              </a:rPr>
              <a:t>결과값</a:t>
            </a:r>
            <a:r>
              <a:rPr lang="en-US" altLang="ko-KR" sz="1800" b="1" dirty="0">
                <a:solidFill>
                  <a:prstClr val="black"/>
                </a:solidFill>
                <a:latin typeface="나눔고딕"/>
              </a:rPr>
              <a:t>??????????????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25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텍스트 파일의 기본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1 “OPEN”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606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파일 읽기</a:t>
            </a: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971600" y="1772816"/>
            <a:ext cx="81724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# '</a:t>
            </a:r>
            <a:r>
              <a:rPr lang="en-US" altLang="ko-KR" sz="1800" b="1" dirty="0">
                <a:solidFill>
                  <a:srgbClr val="0000FF"/>
                </a:solidFill>
              </a:rPr>
              <a:t>r</a:t>
            </a:r>
            <a:r>
              <a:rPr lang="en-US" altLang="ko-KR" sz="1800" dirty="0">
                <a:solidFill>
                  <a:srgbClr val="FF0000"/>
                </a:solidFill>
              </a:rPr>
              <a:t>' </a:t>
            </a:r>
            <a:r>
              <a:rPr lang="ko-KR" altLang="en-US" sz="1800" dirty="0">
                <a:solidFill>
                  <a:srgbClr val="FF0000"/>
                </a:solidFill>
              </a:rPr>
              <a:t>는 </a:t>
            </a:r>
            <a:r>
              <a:rPr lang="en-US" altLang="ko-KR" sz="1800" b="1" dirty="0">
                <a:solidFill>
                  <a:srgbClr val="0000FF"/>
                </a:solidFill>
              </a:rPr>
              <a:t>read-only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읽기전용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을 의미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800" b="1" dirty="0" err="1"/>
              <a:t>file_for_reading</a:t>
            </a:r>
            <a:r>
              <a:rPr lang="en-US" altLang="ko-KR" sz="1800" b="1" dirty="0"/>
              <a:t> = open(</a:t>
            </a:r>
            <a:r>
              <a:rPr lang="en-US" altLang="ko-KR" sz="1800" b="1" dirty="0">
                <a:solidFill>
                  <a:srgbClr val="0000FF"/>
                </a:solidFill>
              </a:rPr>
              <a:t>'reading_file.txt', 'r'</a:t>
            </a:r>
            <a:r>
              <a:rPr lang="en-US" altLang="ko-KR" sz="1800" b="1" dirty="0"/>
              <a:t>)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# '</a:t>
            </a:r>
            <a:r>
              <a:rPr lang="en-US" altLang="ko-KR" sz="1800" b="1" dirty="0">
                <a:solidFill>
                  <a:srgbClr val="0000FF"/>
                </a:solidFill>
              </a:rPr>
              <a:t>w</a:t>
            </a:r>
            <a:r>
              <a:rPr lang="en-US" altLang="ko-KR" sz="1800" dirty="0">
                <a:solidFill>
                  <a:srgbClr val="FF0000"/>
                </a:solidFill>
              </a:rPr>
              <a:t>' </a:t>
            </a:r>
            <a:r>
              <a:rPr lang="ko-KR" altLang="en-US" sz="1800" dirty="0">
                <a:solidFill>
                  <a:srgbClr val="FF0000"/>
                </a:solidFill>
              </a:rPr>
              <a:t>는 </a:t>
            </a:r>
            <a:r>
              <a:rPr lang="en-US" altLang="ko-KR" sz="1800" b="1" dirty="0">
                <a:solidFill>
                  <a:srgbClr val="0000FF"/>
                </a:solidFill>
              </a:rPr>
              <a:t>write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쓰기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를 의미 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해당 파일이 기 존재하면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기존 파일 제거</a:t>
            </a:r>
            <a:r>
              <a:rPr lang="en-US" altLang="ko-KR" sz="1800" dirty="0">
                <a:solidFill>
                  <a:srgbClr val="FF0000"/>
                </a:solidFill>
              </a:rPr>
              <a:t>)!</a:t>
            </a:r>
          </a:p>
          <a:p>
            <a:pPr marL="0" indent="0">
              <a:buNone/>
            </a:pPr>
            <a:r>
              <a:rPr lang="en-US" altLang="ko-KR" sz="1800" b="1" dirty="0" err="1"/>
              <a:t>file_for_writing</a:t>
            </a:r>
            <a:r>
              <a:rPr lang="en-US" altLang="ko-KR" sz="1800" b="1" dirty="0"/>
              <a:t> = open(</a:t>
            </a:r>
            <a:r>
              <a:rPr lang="en-US" altLang="ko-KR" sz="1800" b="1" dirty="0">
                <a:solidFill>
                  <a:srgbClr val="0000FF"/>
                </a:solidFill>
              </a:rPr>
              <a:t>'writing_file.txt', 'w'</a:t>
            </a:r>
            <a:r>
              <a:rPr lang="en-US" altLang="ko-KR" sz="1800" b="1" dirty="0"/>
              <a:t>)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# '</a:t>
            </a:r>
            <a:r>
              <a:rPr lang="en-US" altLang="ko-KR" sz="1800" b="1" dirty="0">
                <a:solidFill>
                  <a:srgbClr val="0000FF"/>
                </a:solidFill>
              </a:rPr>
              <a:t>a</a:t>
            </a:r>
            <a:r>
              <a:rPr lang="en-US" altLang="ko-KR" sz="1800" dirty="0">
                <a:solidFill>
                  <a:srgbClr val="FF0000"/>
                </a:solidFill>
              </a:rPr>
              <a:t>' </a:t>
            </a:r>
            <a:r>
              <a:rPr lang="ko-KR" altLang="en-US" sz="1800" dirty="0">
                <a:solidFill>
                  <a:srgbClr val="FF0000"/>
                </a:solidFill>
              </a:rPr>
              <a:t>는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</a:rPr>
              <a:t>append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덧붙이기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를 의미함 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파일의 맨 끝에 덧붙임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800" b="1" dirty="0" err="1"/>
              <a:t>file_for_appending</a:t>
            </a:r>
            <a:r>
              <a:rPr lang="en-US" altLang="ko-KR" sz="1800" b="1" dirty="0"/>
              <a:t> = open(</a:t>
            </a:r>
            <a:r>
              <a:rPr lang="en-US" altLang="ko-KR" sz="1800" b="1" dirty="0">
                <a:solidFill>
                  <a:srgbClr val="0000FF"/>
                </a:solidFill>
              </a:rPr>
              <a:t>'appending_file.txt', 'a'</a:t>
            </a:r>
            <a:r>
              <a:rPr lang="en-US" altLang="ko-KR" sz="1800" b="1" dirty="0"/>
              <a:t>)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# don't forget to close your files when you're done</a:t>
            </a:r>
          </a:p>
          <a:p>
            <a:pPr marL="0" indent="0">
              <a:buNone/>
            </a:pPr>
            <a:r>
              <a:rPr lang="en-US" altLang="ko-KR" sz="1800" b="1" dirty="0" err="1"/>
              <a:t>file_for_writing.close</a:t>
            </a:r>
            <a:r>
              <a:rPr lang="en-US" altLang="ko-KR" sz="1800" b="1" dirty="0"/>
              <a:t>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1764" y="96887"/>
            <a:ext cx="30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04    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HY헤드라인M" pitchFamily="18" charset="-127"/>
              </a:rPr>
              <a:t>&lt; Getting Data&gt;</a:t>
            </a:r>
            <a:r>
              <a:rPr lang="en-US" altLang="ko-KR" sz="1400" spc="-15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7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3760</Words>
  <Application>Microsoft Office PowerPoint</Application>
  <PresentationFormat>화면 슬라이드 쇼(4:3)</PresentationFormat>
  <Paragraphs>916</Paragraphs>
  <Slides>75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93" baseType="lpstr">
      <vt:lpstr>HY헤드라인M</vt:lpstr>
      <vt:lpstr>Mangal</vt:lpstr>
      <vt:lpstr>나눔고딕</vt:lpstr>
      <vt:lpstr>나눔고딕 ExtraBold</vt:lpstr>
      <vt:lpstr>나눔명조</vt:lpstr>
      <vt:lpstr>나눔명조 ExtraBold</vt:lpstr>
      <vt:lpstr>맑은 고딕</vt:lpstr>
      <vt:lpstr>맑은 고딕 Semilight</vt:lpstr>
      <vt:lpstr>함초롬돋움</vt:lpstr>
      <vt:lpstr>함초롬바탕</vt:lpstr>
      <vt:lpstr>Arial</vt:lpstr>
      <vt:lpstr>Century Gothic</vt:lpstr>
      <vt:lpstr>Copperplate Gothic Bold</vt:lpstr>
      <vt:lpstr>Leelawadee UI</vt:lpstr>
      <vt:lpstr>Segoe UI Black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 In Kyeong</dc:creator>
  <cp:lastModifiedBy>rbals1218@gmail.com</cp:lastModifiedBy>
  <cp:revision>69</cp:revision>
  <dcterms:created xsi:type="dcterms:W3CDTF">2017-07-30T13:04:36Z</dcterms:created>
  <dcterms:modified xsi:type="dcterms:W3CDTF">2017-08-01T13:14:17Z</dcterms:modified>
</cp:coreProperties>
</file>